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5" r:id="rId2"/>
  </p:sldMasterIdLst>
  <p:notesMasterIdLst>
    <p:notesMasterId r:id="rId51"/>
  </p:notesMasterIdLst>
  <p:handoutMasterIdLst>
    <p:handoutMasterId r:id="rId52"/>
  </p:handoutMasterIdLst>
  <p:sldIdLst>
    <p:sldId id="1084" r:id="rId3"/>
    <p:sldId id="523" r:id="rId4"/>
    <p:sldId id="1052" r:id="rId5"/>
    <p:sldId id="1078" r:id="rId6"/>
    <p:sldId id="1082" r:id="rId7"/>
    <p:sldId id="1071" r:id="rId8"/>
    <p:sldId id="1081" r:id="rId9"/>
    <p:sldId id="632" r:id="rId10"/>
    <p:sldId id="634" r:id="rId11"/>
    <p:sldId id="748" r:id="rId12"/>
    <p:sldId id="586" r:id="rId13"/>
    <p:sldId id="928" r:id="rId14"/>
    <p:sldId id="1072" r:id="rId15"/>
    <p:sldId id="991" r:id="rId16"/>
    <p:sldId id="1079" r:id="rId17"/>
    <p:sldId id="1063" r:id="rId18"/>
    <p:sldId id="1083" r:id="rId19"/>
    <p:sldId id="1025" r:id="rId20"/>
    <p:sldId id="1027" r:id="rId21"/>
    <p:sldId id="1034" r:id="rId22"/>
    <p:sldId id="1039" r:id="rId23"/>
    <p:sldId id="587" r:id="rId24"/>
    <p:sldId id="1012" r:id="rId25"/>
    <p:sldId id="1038" r:id="rId26"/>
    <p:sldId id="1062" r:id="rId27"/>
    <p:sldId id="1054" r:id="rId28"/>
    <p:sldId id="1055" r:id="rId29"/>
    <p:sldId id="1080" r:id="rId30"/>
    <p:sldId id="1029" r:id="rId31"/>
    <p:sldId id="1073" r:id="rId32"/>
    <p:sldId id="1043" r:id="rId33"/>
    <p:sldId id="1041" r:id="rId34"/>
    <p:sldId id="1067" r:id="rId35"/>
    <p:sldId id="1069" r:id="rId36"/>
    <p:sldId id="1074" r:id="rId37"/>
    <p:sldId id="974" r:id="rId38"/>
    <p:sldId id="1060" r:id="rId39"/>
    <p:sldId id="1040" r:id="rId40"/>
    <p:sldId id="1047" r:id="rId41"/>
    <p:sldId id="1076" r:id="rId42"/>
    <p:sldId id="918" r:id="rId43"/>
    <p:sldId id="936" r:id="rId44"/>
    <p:sldId id="937" r:id="rId45"/>
    <p:sldId id="938" r:id="rId46"/>
    <p:sldId id="1033" r:id="rId47"/>
    <p:sldId id="1056" r:id="rId48"/>
    <p:sldId id="1058" r:id="rId49"/>
    <p:sldId id="1007" r:id="rId50"/>
  </p:sldIdLst>
  <p:sldSz cx="9144000" cy="5143500" type="screen16x9"/>
  <p:notesSz cx="6858000" cy="9144000"/>
  <p:embeddedFontLst>
    <p:embeddedFont>
      <p:font typeface="华文楷体" pitchFamily="2" charset="-122"/>
      <p:regular r:id="rId53"/>
    </p:embeddedFont>
    <p:embeddedFont>
      <p:font typeface="仿宋" pitchFamily="49" charset="-122"/>
      <p:regular r:id="rId54"/>
    </p:embeddedFont>
    <p:embeddedFont>
      <p:font typeface="黑体" pitchFamily="49" charset="-122"/>
      <p:regular r:id="rId55"/>
    </p:embeddedFont>
    <p:embeddedFont>
      <p:font typeface="楷体" pitchFamily="49" charset="-122"/>
      <p:regular r:id="rId56"/>
    </p:embeddedFont>
    <p:embeddedFont>
      <p:font typeface="汉语拼音" pitchFamily="34" charset="0"/>
      <p:regular r:id="rId57"/>
    </p:embeddedFont>
    <p:embeddedFont>
      <p:font typeface="Calibri" pitchFamily="34" charset="0"/>
      <p:regular r:id="rId58"/>
      <p:bold r:id="rId59"/>
      <p:italic r:id="rId60"/>
      <p:boldItalic r:id="rId61"/>
    </p:embeddedFont>
    <p:embeddedFont>
      <p:font typeface="微软雅黑" pitchFamily="34" charset="-122"/>
      <p:regular r:id="rId62"/>
      <p:bold r:id="rId6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39">
          <p15:clr>
            <a:srgbClr val="A4A3A4"/>
          </p15:clr>
        </p15:guide>
        <p15:guide id="2" pos="3243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  <a:srgbClr val="FFFFFF"/>
    <a:srgbClr val="99FF99"/>
    <a:srgbClr val="CCFFCC"/>
    <a:srgbClr val="CC66FF"/>
    <a:srgbClr val="FFCCCC"/>
    <a:srgbClr val="0066CC"/>
    <a:srgbClr val="FFCC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7" autoAdjust="0"/>
    <p:restoredTop sz="94660"/>
  </p:normalViewPr>
  <p:slideViewPr>
    <p:cSldViewPr>
      <p:cViewPr varScale="1">
        <p:scale>
          <a:sx n="114" d="100"/>
          <a:sy n="114" d="100"/>
        </p:scale>
        <p:origin x="-510" y="-108"/>
      </p:cViewPr>
      <p:guideLst>
        <p:guide orient="horz" pos="3239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928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47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12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513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702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26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65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38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527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90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005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41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96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15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96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64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pic>
        <p:nvPicPr>
          <p:cNvPr id="1028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>
          <a:blip r:embed="rId11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4973537"/>
            <a:ext cx="5810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 rotWithShape="1">
          <a:blip r:embed="rId11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9" t="4" b="-6"/>
          <a:stretch/>
        </p:blipFill>
        <p:spPr bwMode="auto">
          <a:xfrm rot="10800000">
            <a:off x="5798944" y="4973535"/>
            <a:ext cx="3345055" cy="1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istrator\AppData\Roaming\Tencent\Users\516595749\QQ\WinTemp\RichOle\WRUW$UJZDOV{@(R[UP3~_H7.png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500" l="0" r="95516">
                        <a14:backgroundMark x1="47534" y1="14500" x2="50673" y2="25000"/>
                        <a14:backgroundMark x1="71749" y1="74500" x2="77578" y2="87000"/>
                        <a14:backgroundMark x1="22422" y1="45000" x2="29596" y2="43500"/>
                        <a14:backgroundMark x1="34529" y1="43500" x2="34529" y2="43500"/>
                        <a14:backgroundMark x1="53812" y1="22500" x2="53812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5833">
            <a:off x="8278745" y="4176946"/>
            <a:ext cx="1062038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91" r:id="rId5"/>
    <p:sldLayoutId id="2147483692" r:id="rId6"/>
    <p:sldLayoutId id="2147483693" r:id="rId7"/>
    <p:sldLayoutId id="2147483694" r:id="rId8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20ABE-D448-574E-AED4-4A2EA0C52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7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2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hyperlink" Target="&#36164;&#26009;&#38142;&#25509;/&#35270;&#39057;/&#19971;&#24425;&#20116;&#19979;&#35838;&#25991;&#26391;&#35835;21&#26472;&#27663;&#20043;&#23376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2874;.mp4" TargetMode="External"/><Relationship Id="rId3" Type="http://schemas.openxmlformats.org/officeDocument/2006/relationships/hyperlink" Target="&#36164;&#26009;&#38142;&#25509;/&#35270;&#39057;/&#31165;.mp4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6753;.mp4" TargetMode="External"/><Relationship Id="rId5" Type="http://schemas.openxmlformats.org/officeDocument/2006/relationships/hyperlink" Target="&#36164;&#26009;&#38142;&#25509;/&#35270;&#39057;/&#35811;.mp4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15566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80565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语文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11" y="1707654"/>
            <a:ext cx="5115261" cy="110799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6600" b="1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6600" b="1" smtClean="0">
                <a:latin typeface="宋体" panose="02010600030101010101" pitchFamily="2" charset="-122"/>
                <a:ea typeface="宋体" panose="02010600030101010101" pitchFamily="2" charset="-122"/>
              </a:rPr>
              <a:t>杨</a:t>
            </a:r>
            <a:r>
              <a:rPr lang="zh-CN" altLang="en-US" sz="6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氏之子</a:t>
            </a:r>
            <a:endParaRPr lang="en-US" altLang="zh-CN" sz="66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2"/>
          <p:cNvGrpSpPr>
            <a:grpSpLocks/>
          </p:cNvGrpSpPr>
          <p:nvPr/>
        </p:nvGrpSpPr>
        <p:grpSpPr bwMode="auto">
          <a:xfrm>
            <a:off x="1907704" y="1724432"/>
            <a:ext cx="1080120" cy="1104885"/>
            <a:chOff x="1683887" y="846326"/>
            <a:chExt cx="1305884" cy="1336215"/>
          </a:xfrm>
        </p:grpSpPr>
        <p:pic>
          <p:nvPicPr>
            <p:cNvPr id="10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305884" cy="1305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6"/>
            <p:cNvSpPr txBox="1">
              <a:spLocks noChangeArrowheads="1"/>
            </p:cNvSpPr>
            <p:nvPr/>
          </p:nvSpPr>
          <p:spPr bwMode="auto">
            <a:xfrm>
              <a:off x="1848763" y="846326"/>
              <a:ext cx="1068259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2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8988" y="4227513"/>
            <a:ext cx="2816225" cy="715962"/>
          </a:xfrm>
          <a:prstGeom prst="flowChartAlternateProcess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itchFamily="2" charset="-122"/>
              </a:rPr>
              <a:t>第二课时</a:t>
            </a:r>
          </a:p>
        </p:txBody>
      </p:sp>
      <p:sp>
        <p:nvSpPr>
          <p:cNvPr id="1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9463" y="3435350"/>
            <a:ext cx="2816225" cy="715963"/>
          </a:xfrm>
          <a:prstGeom prst="flowChartAlternateProcess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itchFamily="2" charset="-122"/>
              </a:rPr>
              <a:t>第一课时</a:t>
            </a:r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>
            <a:off x="839311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iconfont-1191-870150"/>
          <p:cNvSpPr>
            <a:spLocks noChangeAspect="1"/>
          </p:cNvSpPr>
          <p:nvPr/>
        </p:nvSpPr>
        <p:spPr bwMode="auto">
          <a:xfrm rot="10800000">
            <a:off x="5859463" y="3579813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8393113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5868988" y="44132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078" y="1833914"/>
            <a:ext cx="3961640" cy="2242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42" y="1670140"/>
            <a:ext cx="3305105" cy="258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30587" y="859675"/>
            <a:ext cx="806489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  你还记得，我们曾经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学过哪些文言文吗？</a:t>
            </a:r>
          </a:p>
        </p:txBody>
      </p:sp>
      <p:sp>
        <p:nvSpPr>
          <p:cNvPr id="5" name="TextBox 2"/>
          <p:cNvSpPr txBox="1"/>
          <p:nvPr/>
        </p:nvSpPr>
        <p:spPr>
          <a:xfrm>
            <a:off x="1410707" y="4304441"/>
            <a:ext cx="698477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司马光</a:t>
            </a:r>
            <a:r>
              <a:rPr lang="en-US" altLang="zh-CN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》        《</a:t>
            </a: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王戎不取道旁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李</a:t>
            </a:r>
            <a:r>
              <a:rPr lang="en-US" altLang="zh-CN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28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63888" y="123478"/>
            <a:ext cx="2816225" cy="715963"/>
            <a:chOff x="2817964" y="197991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817964" y="19799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51614" y="342454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17964" y="342454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1" name="TextBox 2"/>
          <p:cNvSpPr txBox="1"/>
          <p:nvPr/>
        </p:nvSpPr>
        <p:spPr>
          <a:xfrm>
            <a:off x="621847" y="2427734"/>
            <a:ext cx="7565871" cy="807913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今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天，</a:t>
            </a:r>
            <a:r>
              <a:rPr lang="zh-CN" altLang="en-US" sz="3200" b="1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我们再来学习一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篇有</a:t>
            </a:r>
            <a:r>
              <a:rPr lang="zh-CN" altLang="en-US" sz="3200" b="1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趣的文言文</a:t>
            </a:r>
            <a:r>
              <a:rPr lang="zh-CN" altLang="en-US" sz="32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55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059832" y="1484950"/>
            <a:ext cx="554461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schemeClr val="accent5"/>
                </a:solidFill>
                <a:ea typeface="黑体" pitchFamily="49" charset="-122"/>
              </a:rPr>
              <a:t>        刘</a:t>
            </a:r>
            <a:r>
              <a:rPr lang="zh-CN" altLang="en-US" sz="2800" b="1">
                <a:solidFill>
                  <a:schemeClr val="accent5"/>
                </a:solidFill>
                <a:ea typeface="黑体" pitchFamily="49" charset="-122"/>
              </a:rPr>
              <a:t>义</a:t>
            </a:r>
            <a:r>
              <a:rPr lang="zh-CN" altLang="en-US" sz="2800" b="1" smtClean="0">
                <a:solidFill>
                  <a:schemeClr val="accent5"/>
                </a:solidFill>
                <a:ea typeface="黑体" pitchFamily="49" charset="-122"/>
              </a:rPr>
              <a:t>庆</a:t>
            </a:r>
            <a:r>
              <a:rPr lang="zh-CN" altLang="en-US" sz="2800" b="1" smtClean="0">
                <a:ea typeface="楷体" pitchFamily="49" charset="-122"/>
              </a:rPr>
              <a:t>（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403-444</a:t>
            </a:r>
            <a:r>
              <a:rPr lang="zh-CN" altLang="en-US" sz="2800" b="1" smtClean="0">
                <a:ea typeface="楷体" pitchFamily="49" charset="-122"/>
              </a:rPr>
              <a:t>）</a:t>
            </a:r>
            <a:r>
              <a:rPr lang="zh-CN" altLang="en-US" sz="2800" b="1" dirty="0">
                <a:ea typeface="楷体" pitchFamily="49" charset="-122"/>
              </a:rPr>
              <a:t>汉族，彭城（今江苏徐州）人。字季伯，南朝宋政权</a:t>
            </a:r>
            <a:r>
              <a:rPr lang="zh-CN" altLang="en-US" sz="2800" b="1" dirty="0" smtClean="0">
                <a:ea typeface="楷体" pitchFamily="49" charset="-122"/>
              </a:rPr>
              <a:t>文学家。他自幼</a:t>
            </a:r>
            <a:r>
              <a:rPr lang="zh-CN" altLang="en-US" sz="2800" b="1" dirty="0">
                <a:ea typeface="楷体" pitchFamily="49" charset="-122"/>
              </a:rPr>
              <a:t>才华出众，爱好文学。除</a:t>
            </a:r>
            <a:r>
              <a:rPr lang="en-US" altLang="zh-CN" sz="2800" b="1" dirty="0">
                <a:ea typeface="楷体" pitchFamily="49" charset="-122"/>
              </a:rPr>
              <a:t>《</a:t>
            </a:r>
            <a:r>
              <a:rPr lang="zh-CN" altLang="en-US" sz="2800" b="1" dirty="0">
                <a:ea typeface="楷体" pitchFamily="49" charset="-122"/>
              </a:rPr>
              <a:t>世说新语</a:t>
            </a:r>
            <a:r>
              <a:rPr lang="en-US" altLang="zh-CN" sz="2800" b="1" dirty="0">
                <a:ea typeface="楷体" pitchFamily="49" charset="-122"/>
              </a:rPr>
              <a:t>》</a:t>
            </a:r>
            <a:r>
              <a:rPr lang="zh-CN" altLang="en-US" sz="2800" b="1" dirty="0">
                <a:ea typeface="楷体" pitchFamily="49" charset="-122"/>
              </a:rPr>
              <a:t>外，还著有志怪小说</a:t>
            </a:r>
            <a:r>
              <a:rPr lang="en-US" altLang="zh-CN" sz="2800" b="1" dirty="0">
                <a:ea typeface="楷体" pitchFamily="49" charset="-122"/>
              </a:rPr>
              <a:t>《</a:t>
            </a:r>
            <a:r>
              <a:rPr lang="zh-CN" altLang="en-US" sz="2800" b="1" dirty="0">
                <a:ea typeface="楷体" pitchFamily="49" charset="-122"/>
              </a:rPr>
              <a:t>幽明录</a:t>
            </a:r>
            <a:r>
              <a:rPr lang="en-US" altLang="zh-CN" sz="2800" b="1" dirty="0">
                <a:ea typeface="楷体" pitchFamily="49" charset="-122"/>
              </a:rPr>
              <a:t>》</a:t>
            </a:r>
            <a:r>
              <a:rPr lang="zh-CN" altLang="en-US" sz="2800" b="1" dirty="0">
                <a:ea typeface="楷体" pitchFamily="49" charset="-122"/>
              </a:rPr>
              <a:t>。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7" y="1563638"/>
            <a:ext cx="2601452" cy="25202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51520" y="428149"/>
            <a:ext cx="2606159" cy="946162"/>
            <a:chOff x="6046080" y="595492"/>
            <a:chExt cx="2606159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作者简介</a:t>
              </a:r>
              <a:endParaRPr lang="zh-CN" altLang="en-US" sz="320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8145363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825301"/>
            <a:ext cx="489654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（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又名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世说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），内容主要是记录魏晋名士的逸闻轶事和玄言清谈，也可以说这是一部记录魏晋风流的故事集。里面的故事很多，篇幅短小，读来生动有趣。</a:t>
            </a:r>
          </a:p>
        </p:txBody>
      </p:sp>
      <p:sp>
        <p:nvSpPr>
          <p:cNvPr id="3" name="矩形 2"/>
          <p:cNvSpPr/>
          <p:nvPr/>
        </p:nvSpPr>
        <p:spPr>
          <a:xfrm>
            <a:off x="2267744" y="119313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世说新语</a:t>
            </a:r>
          </a:p>
        </p:txBody>
      </p:sp>
      <p:pic>
        <p:nvPicPr>
          <p:cNvPr id="4" name="Picture 2" descr="http://img32.ddimg.cn/74/25/21036782-1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465" y="1250133"/>
            <a:ext cx="2423718" cy="3506312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51520" y="275600"/>
            <a:ext cx="2606159" cy="946162"/>
            <a:chOff x="6046080" y="595492"/>
            <a:chExt cx="2606159" cy="946162"/>
          </a:xfrm>
        </p:grpSpPr>
        <p:sp>
          <p:nvSpPr>
            <p:cNvPr id="6" name="矩形 5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资料简</a:t>
              </a: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介</a:t>
              </a:r>
              <a:endParaRPr lang="zh-CN" altLang="en-US" sz="320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1650007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403654" y="1131590"/>
            <a:ext cx="6984776" cy="6093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读了课题之后，谁能说说它的意思吗？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2363" y="1649701"/>
            <a:ext cx="4032448" cy="737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杨 氏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之 </a:t>
            </a:r>
            <a:r>
              <a:rPr lang="zh-CN" altLang="en-US" sz="3200" b="1" u="sng" dirty="0" smtClean="0">
                <a:latin typeface="楷体" pitchFamily="49" charset="-122"/>
                <a:ea typeface="楷体" pitchFamily="49" charset="-122"/>
              </a:rPr>
              <a:t>子</a:t>
            </a:r>
            <a:endParaRPr lang="zh-CN" altLang="en-US" sz="3200" b="1" u="sng" dirty="0"/>
          </a:p>
        </p:txBody>
      </p:sp>
      <p:sp>
        <p:nvSpPr>
          <p:cNvPr id="8" name="圆角矩形标注 7"/>
          <p:cNvSpPr/>
          <p:nvPr/>
        </p:nvSpPr>
        <p:spPr>
          <a:xfrm>
            <a:off x="4572012" y="2651770"/>
            <a:ext cx="648060" cy="460986"/>
          </a:xfrm>
          <a:prstGeom prst="wedgeRoundRectCallout">
            <a:avLst>
              <a:gd name="adj1" fmla="val -31472"/>
              <a:gd name="adj2" fmla="val -108687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的</a:t>
            </a:r>
            <a:endParaRPr lang="zh-CN" altLang="en-US" sz="28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5501580" y="2651770"/>
            <a:ext cx="1230660" cy="460986"/>
          </a:xfrm>
          <a:prstGeom prst="wedgeRoundRectCallout">
            <a:avLst>
              <a:gd name="adj1" fmla="val -45156"/>
              <a:gd name="adj2" fmla="val -103467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儿子</a:t>
            </a:r>
            <a:endParaRPr lang="zh-CN" altLang="en-US" sz="28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99992" y="1881487"/>
            <a:ext cx="432023" cy="3873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691680" y="2571750"/>
            <a:ext cx="2160240" cy="541006"/>
          </a:xfrm>
          <a:prstGeom prst="wedgeRoundRectCallout">
            <a:avLst>
              <a:gd name="adj1" fmla="val 41678"/>
              <a:gd name="adj2" fmla="val -94928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姓杨人家的</a:t>
            </a:r>
          </a:p>
        </p:txBody>
      </p:sp>
      <p:sp>
        <p:nvSpPr>
          <p:cNvPr id="14" name="圆角矩形标注 13"/>
          <p:cNvSpPr/>
          <p:nvPr/>
        </p:nvSpPr>
        <p:spPr>
          <a:xfrm>
            <a:off x="1649538" y="3615824"/>
            <a:ext cx="5529626" cy="972150"/>
          </a:xfrm>
          <a:prstGeom prst="wedgeRoundRectCallout">
            <a:avLst>
              <a:gd name="adj1" fmla="val 57299"/>
              <a:gd name="adj2" fmla="val -4166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80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    试</a:t>
            </a:r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试像课文题目这样介绍自己或同桌。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3172" y="353028"/>
            <a:ext cx="2186657" cy="734778"/>
            <a:chOff x="285999" y="3103687"/>
            <a:chExt cx="2186657" cy="734778"/>
          </a:xfrm>
        </p:grpSpPr>
        <p:sp>
          <p:nvSpPr>
            <p:cNvPr id="12" name="矩形 11"/>
            <p:cNvSpPr/>
            <p:nvPr/>
          </p:nvSpPr>
          <p:spPr>
            <a:xfrm>
              <a:off x="1052074" y="3253690"/>
              <a:ext cx="14205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92D050"/>
                  </a:solidFill>
                  <a:latin typeface="黑体" pitchFamily="49" charset="-122"/>
                  <a:ea typeface="黑体" pitchFamily="49" charset="-122"/>
                  <a:sym typeface="+mn-ea"/>
                </a:rPr>
                <a:t>解课题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999" y="3103687"/>
              <a:ext cx="893507" cy="648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793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bldLvl="0" animBg="1"/>
      <p:bldP spid="10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hlinkClick r:id="rId4" action="ppaction://hlinkfile"/>
          </p:cNvPr>
          <p:cNvSpPr txBox="1"/>
          <p:nvPr/>
        </p:nvSpPr>
        <p:spPr>
          <a:xfrm>
            <a:off x="838200" y="332428"/>
            <a:ext cx="209103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14"/>
          <p:cNvSpPr txBox="1">
            <a:spLocks noChangeArrowheads="1"/>
          </p:cNvSpPr>
          <p:nvPr/>
        </p:nvSpPr>
        <p:spPr bwMode="auto">
          <a:xfrm>
            <a:off x="3289597" y="102178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6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110084" y="49155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6" r="4494" b="64239"/>
          <a:stretch/>
        </p:blipFill>
        <p:spPr bwMode="auto">
          <a:xfrm>
            <a:off x="1898949" y="2355726"/>
            <a:ext cx="535259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91680" y="1635646"/>
            <a:ext cx="6662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自由朗读课文，读准字音，读通句子。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860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726073" y="2318852"/>
            <a:ext cx="748983" cy="67329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9" name="TextBox 38"/>
          <p:cNvSpPr txBox="1"/>
          <p:nvPr/>
        </p:nvSpPr>
        <p:spPr>
          <a:xfrm>
            <a:off x="3755529" y="2230760"/>
            <a:ext cx="627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00" y="22433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44098" y="1707654"/>
            <a:ext cx="68146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yì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94430" y="1731150"/>
            <a:ext cx="106321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qín</a:t>
            </a:r>
            <a:endParaRPr lang="zh-CN" altLang="en-US" sz="3600" b="1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36304" y="22433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01394" y="22433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右箭头 17"/>
          <p:cNvSpPr/>
          <p:nvPr/>
        </p:nvSpPr>
        <p:spPr>
          <a:xfrm rot="8140539">
            <a:off x="3640203" y="3156117"/>
            <a:ext cx="444731" cy="225885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6" name="Freeform 9"/>
          <p:cNvSpPr/>
          <p:nvPr/>
        </p:nvSpPr>
        <p:spPr bwMode="gray">
          <a:xfrm rot="10800000" flipH="1" flipV="1">
            <a:off x="4742639" y="2467286"/>
            <a:ext cx="626068" cy="21916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000"/>
          </a:p>
        </p:txBody>
      </p:sp>
      <p:sp>
        <p:nvSpPr>
          <p:cNvPr id="28" name="TextBox 27"/>
          <p:cNvSpPr txBox="1"/>
          <p:nvPr/>
        </p:nvSpPr>
        <p:spPr>
          <a:xfrm>
            <a:off x="1722126" y="3507528"/>
            <a:ext cx="3147940" cy="807913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象形字，本义</a:t>
            </a:r>
            <a:r>
              <a:rPr lang="zh-CN" altLang="en-US" sz="2400" b="1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：走兽总名</a:t>
            </a:r>
            <a:r>
              <a:rPr lang="zh-CN" altLang="en-US" sz="24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。“擒”的本字。</a:t>
            </a:r>
            <a:endParaRPr lang="en-US" altLang="zh-CN" sz="24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48508" y="795374"/>
            <a:ext cx="2698204" cy="3782161"/>
            <a:chOff x="5993110" y="894407"/>
            <a:chExt cx="2698204" cy="3782161"/>
          </a:xfrm>
        </p:grpSpPr>
        <p:sp>
          <p:nvSpPr>
            <p:cNvPr id="7" name="矩形 6"/>
            <p:cNvSpPr/>
            <p:nvPr/>
          </p:nvSpPr>
          <p:spPr>
            <a:xfrm>
              <a:off x="5993110" y="894407"/>
              <a:ext cx="2675030" cy="37821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88292" y="1072592"/>
              <a:ext cx="2170974" cy="173124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accent5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甲骨文    </a:t>
              </a:r>
              <a:endPara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en-US" altLang="zh-CN" sz="2400" b="1" dirty="0" smtClean="0">
                <a:latin typeface="楷体" pitchFamily="49" charset="-122"/>
                <a:ea typeface="楷体" pitchFamily="49" charset="-122"/>
              </a:endParaRPr>
            </a:p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像一把捕捉鸟类的长柄网具</a:t>
              </a:r>
              <a:endParaRPr lang="en-US" altLang="zh-CN" sz="2400" b="1" dirty="0">
                <a:latin typeface="楷体" pitchFamily="49" charset="-122"/>
                <a:ea typeface="楷体" pitchFamily="49" charset="-122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2472" y="1868590"/>
              <a:ext cx="433069" cy="943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967" y="946254"/>
              <a:ext cx="483895" cy="876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016284" y="3253099"/>
              <a:ext cx="2675030" cy="136191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accent5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金文    </a:t>
              </a:r>
              <a:endPara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en-US" altLang="zh-CN" sz="2400" b="1" dirty="0" smtClean="0">
                <a:latin typeface="楷体" pitchFamily="49" charset="-122"/>
                <a:ea typeface="楷体" pitchFamily="49" charset="-122"/>
              </a:endParaRPr>
            </a:p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加上了声旁“今”</a:t>
              </a:r>
              <a:endParaRPr lang="en-US" altLang="zh-CN" sz="2400" b="1" dirty="0">
                <a:latin typeface="楷体" pitchFamily="49" charset="-122"/>
                <a:ea typeface="楷体" pitchFamily="49" charset="-122"/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0302" y="3200691"/>
              <a:ext cx="510886" cy="883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直接箭头连接符 8"/>
            <p:cNvCxnSpPr/>
            <p:nvPr/>
          </p:nvCxnSpPr>
          <p:spPr>
            <a:xfrm>
              <a:off x="7126188" y="2822885"/>
              <a:ext cx="0" cy="44926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827088" y="411163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/>
      <p:bldP spid="24" grpId="1"/>
      <p:bldP spid="25" grpId="0"/>
      <p:bldP spid="25" grpId="1"/>
      <p:bldP spid="18" grpId="0" animBg="1"/>
      <p:bldP spid="26" grpId="0" bldLvl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176"/>
          <p:cNvSpPr/>
          <p:nvPr/>
        </p:nvSpPr>
        <p:spPr>
          <a:xfrm>
            <a:off x="1685109" y="1635646"/>
            <a:ext cx="114892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liáng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6578041" y="1635646"/>
            <a:ext cx="98207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qín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4827327" y="2221272"/>
            <a:ext cx="1070266" cy="1007544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619672" y="2221272"/>
            <a:ext cx="1071126" cy="1008354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6401565" y="2221272"/>
            <a:ext cx="1084312" cy="1020767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1663160" y="216408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4865014" y="2139702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/>
          <p:cNvSpPr txBox="1"/>
          <p:nvPr/>
        </p:nvSpPr>
        <p:spPr>
          <a:xfrm>
            <a:off x="6557664" y="2174067"/>
            <a:ext cx="83013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9110" y="704081"/>
            <a:ext cx="1376018" cy="4385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左右结构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46734" y="4398826"/>
            <a:ext cx="1376018" cy="4385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上下结构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5139587" y="1635646"/>
            <a:ext cx="98207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42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547" y="3288165"/>
            <a:ext cx="445220" cy="44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056" y="3288165"/>
            <a:ext cx="445220" cy="44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370" y="3288165"/>
            <a:ext cx="445220" cy="44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箭头连接符 2"/>
          <p:cNvCxnSpPr>
            <a:stCxn id="28" idx="0"/>
          </p:cNvCxnSpPr>
          <p:nvPr/>
        </p:nvCxnSpPr>
        <p:spPr>
          <a:xfrm flipH="1" flipV="1">
            <a:off x="2595927" y="3510955"/>
            <a:ext cx="1738816" cy="887871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>
            <a:stCxn id="28" idx="0"/>
          </p:cNvCxnSpPr>
          <p:nvPr/>
        </p:nvCxnSpPr>
        <p:spPr>
          <a:xfrm flipV="1">
            <a:off x="4334743" y="3548598"/>
            <a:ext cx="2222921" cy="85022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27" idx="2"/>
          </p:cNvCxnSpPr>
          <p:nvPr/>
        </p:nvCxnSpPr>
        <p:spPr>
          <a:xfrm flipH="1">
            <a:off x="5362890" y="1142663"/>
            <a:ext cx="394229" cy="1059977"/>
          </a:xfrm>
          <a:prstGeom prst="straightConnector1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15">
            <a:extLst>
              <a:ext uri="{FF2B5EF4-FFF2-40B4-BE49-F238E27FC236}"/>
            </a:extLst>
          </p:cNvPr>
          <p:cNvSpPr txBox="1"/>
          <p:nvPr/>
        </p:nvSpPr>
        <p:spPr>
          <a:xfrm>
            <a:off x="1011602" y="600316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46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27" y="571741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29"/>
          <p:cNvSpPr/>
          <p:nvPr/>
        </p:nvSpPr>
        <p:spPr>
          <a:xfrm>
            <a:off x="3223524" y="1635646"/>
            <a:ext cx="165618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cōng</a:t>
            </a:r>
            <a:endParaRPr lang="zh-CN" altLang="en-US" sz="32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33" name="组合 7"/>
          <p:cNvGrpSpPr/>
          <p:nvPr/>
        </p:nvGrpSpPr>
        <p:grpSpPr>
          <a:xfrm>
            <a:off x="3263617" y="2221272"/>
            <a:ext cx="1070266" cy="1007544"/>
            <a:chOff x="2437" y="2032"/>
            <a:chExt cx="1244" cy="1264"/>
          </a:xfrm>
        </p:grpSpPr>
        <p:sp>
          <p:nvSpPr>
            <p:cNvPr id="3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4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37" name="文本框 64"/>
          <p:cNvSpPr txBox="1"/>
          <p:nvPr/>
        </p:nvSpPr>
        <p:spPr>
          <a:xfrm>
            <a:off x="3293391" y="2096838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聪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8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705" y="3288165"/>
            <a:ext cx="445220" cy="44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77" grpId="1"/>
      <p:bldP spid="179" grpId="0"/>
      <p:bldP spid="179" grpId="1"/>
      <p:bldP spid="27" grpId="0" animBg="1"/>
      <p:bldP spid="28" grpId="0" animBg="1"/>
      <p:bldP spid="178" grpId="0"/>
      <p:bldP spid="178" grpId="1"/>
      <p:bldP spid="30" grpId="0"/>
      <p:bldP spid="3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818901"/>
              </p:ext>
            </p:extLst>
          </p:nvPr>
        </p:nvGraphicFramePr>
        <p:xfrm>
          <a:off x="1221797" y="2310420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259632" y="2211710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endParaRPr lang="zh-CN" altLang="en-US" sz="10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187624" y="1301011"/>
            <a:ext cx="2071702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liáng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5856" y="3039084"/>
            <a:ext cx="5040560" cy="1177245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ash"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Wingdings"/>
                <a:ea typeface="黑体" pitchFamily="2" charset="-122"/>
              </a:rPr>
              <a:t>注意：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上下两部分占位大体相等，上半部分的“言”和“办”要紧凑，下半部分的撇、捺要舒展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="" xmlns:a16="http://schemas.microsoft.com/office/drawing/2014/main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41E85033-E8C0-9343-9B46-5C9FD264E333}"/>
              </a:ext>
            </a:extLst>
          </p:cNvPr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="" xmlns:a16="http://schemas.microsoft.com/office/drawing/2014/main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="" xmlns:a16="http://schemas.microsoft.com/office/drawing/2014/main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="" xmlns:a16="http://schemas.microsoft.com/office/drawing/2014/main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="" xmlns:a16="http://schemas.microsoft.com/office/drawing/2014/main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="" xmlns:a16="http://schemas.microsoft.com/office/drawing/2014/main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="" xmlns:a16="http://schemas.microsoft.com/office/drawing/2014/main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="" xmlns:a16="http://schemas.microsoft.com/office/drawing/2014/main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="" xmlns:a16="http://schemas.microsoft.com/office/drawing/2014/main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="" xmlns:a16="http://schemas.microsoft.com/office/drawing/2014/main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="" xmlns:a16="http://schemas.microsoft.com/office/drawing/2014/main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="" xmlns:a16="http://schemas.microsoft.com/office/drawing/2014/main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="" xmlns:a16="http://schemas.microsoft.com/office/drawing/2014/main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="" xmlns:a16="http://schemas.microsoft.com/office/drawing/2014/main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>
              <a:extLst>
                <a:ext uri="{FF2B5EF4-FFF2-40B4-BE49-F238E27FC236}">
                  <a16:creationId xmlns="" xmlns:a16="http://schemas.microsoft.com/office/drawing/2014/main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="" xmlns:a16="http://schemas.microsoft.com/office/drawing/2014/main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>
              <a:extLst>
                <a:ext uri="{FF2B5EF4-FFF2-40B4-BE49-F238E27FC236}">
                  <a16:creationId xmlns="" xmlns:a16="http://schemas.microsoft.com/office/drawing/2014/main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="" xmlns:a16="http://schemas.microsoft.com/office/drawing/2014/main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>
              <a:extLst>
                <a:ext uri="{FF2B5EF4-FFF2-40B4-BE49-F238E27FC236}">
                  <a16:creationId xmlns="" xmlns:a16="http://schemas.microsoft.com/office/drawing/2014/main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>
              <a:extLst>
                <a:ext uri="{FF2B5EF4-FFF2-40B4-BE49-F238E27FC236}">
                  <a16:creationId xmlns="" xmlns:a16="http://schemas.microsoft.com/office/drawing/2014/main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="" xmlns:a16="http://schemas.microsoft.com/office/drawing/2014/main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="" xmlns:a16="http://schemas.microsoft.com/office/drawing/2014/main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="" xmlns:a16="http://schemas.microsoft.com/office/drawing/2014/main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="" xmlns:a16="http://schemas.microsoft.com/office/drawing/2014/main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4130006" y="1491630"/>
            <a:ext cx="2674242" cy="468367"/>
          </a:xfrm>
          <a:prstGeom prst="borderCallout2">
            <a:avLst>
              <a:gd name="adj1" fmla="val 102753"/>
              <a:gd name="adj2" fmla="val 50281"/>
              <a:gd name="adj3" fmla="val 185006"/>
              <a:gd name="adj4" fmla="val 34582"/>
              <a:gd name="adj5" fmla="val 294661"/>
              <a:gd name="adj6" fmla="val -64270"/>
            </a:avLst>
          </a:prstGeom>
          <a:solidFill>
            <a:srgbClr val="CCFFCC"/>
          </a:solidFill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注意这里有一点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Freeform 10"/>
          <p:cNvSpPr>
            <a:spLocks/>
          </p:cNvSpPr>
          <p:nvPr/>
        </p:nvSpPr>
        <p:spPr bwMode="auto">
          <a:xfrm>
            <a:off x="2258620" y="2853254"/>
            <a:ext cx="142666" cy="85890"/>
          </a:xfrm>
          <a:custGeom>
            <a:avLst/>
            <a:gdLst>
              <a:gd name="T0" fmla="*/ 64 w 98"/>
              <a:gd name="T1" fmla="*/ 9 h 59"/>
              <a:gd name="T2" fmla="*/ 70 w 98"/>
              <a:gd name="T3" fmla="*/ 11 h 59"/>
              <a:gd name="T4" fmla="*/ 76 w 98"/>
              <a:gd name="T5" fmla="*/ 12 h 59"/>
              <a:gd name="T6" fmla="*/ 81 w 98"/>
              <a:gd name="T7" fmla="*/ 14 h 59"/>
              <a:gd name="T8" fmla="*/ 86 w 98"/>
              <a:gd name="T9" fmla="*/ 17 h 59"/>
              <a:gd name="T10" fmla="*/ 89 w 98"/>
              <a:gd name="T11" fmla="*/ 19 h 59"/>
              <a:gd name="T12" fmla="*/ 92 w 98"/>
              <a:gd name="T13" fmla="*/ 21 h 59"/>
              <a:gd name="T14" fmla="*/ 94 w 98"/>
              <a:gd name="T15" fmla="*/ 23 h 59"/>
              <a:gd name="T16" fmla="*/ 95 w 98"/>
              <a:gd name="T17" fmla="*/ 24 h 59"/>
              <a:gd name="T18" fmla="*/ 97 w 98"/>
              <a:gd name="T19" fmla="*/ 30 h 59"/>
              <a:gd name="T20" fmla="*/ 98 w 98"/>
              <a:gd name="T21" fmla="*/ 34 h 59"/>
              <a:gd name="T22" fmla="*/ 98 w 98"/>
              <a:gd name="T23" fmla="*/ 40 h 59"/>
              <a:gd name="T24" fmla="*/ 98 w 98"/>
              <a:gd name="T25" fmla="*/ 46 h 59"/>
              <a:gd name="T26" fmla="*/ 98 w 98"/>
              <a:gd name="T27" fmla="*/ 49 h 59"/>
              <a:gd name="T28" fmla="*/ 97 w 98"/>
              <a:gd name="T29" fmla="*/ 51 h 59"/>
              <a:gd name="T30" fmla="*/ 95 w 98"/>
              <a:gd name="T31" fmla="*/ 53 h 59"/>
              <a:gd name="T32" fmla="*/ 94 w 98"/>
              <a:gd name="T33" fmla="*/ 56 h 59"/>
              <a:gd name="T34" fmla="*/ 92 w 98"/>
              <a:gd name="T35" fmla="*/ 57 h 59"/>
              <a:gd name="T36" fmla="*/ 90 w 98"/>
              <a:gd name="T37" fmla="*/ 59 h 59"/>
              <a:gd name="T38" fmla="*/ 88 w 98"/>
              <a:gd name="T39" fmla="*/ 59 h 59"/>
              <a:gd name="T40" fmla="*/ 85 w 98"/>
              <a:gd name="T41" fmla="*/ 59 h 59"/>
              <a:gd name="T42" fmla="*/ 82 w 98"/>
              <a:gd name="T43" fmla="*/ 59 h 59"/>
              <a:gd name="T44" fmla="*/ 80 w 98"/>
              <a:gd name="T45" fmla="*/ 59 h 59"/>
              <a:gd name="T46" fmla="*/ 78 w 98"/>
              <a:gd name="T47" fmla="*/ 58 h 59"/>
              <a:gd name="T48" fmla="*/ 75 w 98"/>
              <a:gd name="T49" fmla="*/ 57 h 59"/>
              <a:gd name="T50" fmla="*/ 72 w 98"/>
              <a:gd name="T51" fmla="*/ 55 h 59"/>
              <a:gd name="T52" fmla="*/ 67 w 98"/>
              <a:gd name="T53" fmla="*/ 52 h 59"/>
              <a:gd name="T54" fmla="*/ 62 w 98"/>
              <a:gd name="T55" fmla="*/ 50 h 59"/>
              <a:gd name="T56" fmla="*/ 57 w 98"/>
              <a:gd name="T57" fmla="*/ 48 h 59"/>
              <a:gd name="T58" fmla="*/ 52 w 98"/>
              <a:gd name="T59" fmla="*/ 45 h 59"/>
              <a:gd name="T60" fmla="*/ 45 w 98"/>
              <a:gd name="T61" fmla="*/ 40 h 59"/>
              <a:gd name="T62" fmla="*/ 39 w 98"/>
              <a:gd name="T63" fmla="*/ 37 h 59"/>
              <a:gd name="T64" fmla="*/ 32 w 98"/>
              <a:gd name="T65" fmla="*/ 33 h 59"/>
              <a:gd name="T66" fmla="*/ 25 w 98"/>
              <a:gd name="T67" fmla="*/ 27 h 59"/>
              <a:gd name="T68" fmla="*/ 17 w 98"/>
              <a:gd name="T69" fmla="*/ 23 h 59"/>
              <a:gd name="T70" fmla="*/ 9 w 98"/>
              <a:gd name="T71" fmla="*/ 18 h 59"/>
              <a:gd name="T72" fmla="*/ 0 w 98"/>
              <a:gd name="T73" fmla="*/ 11 h 59"/>
              <a:gd name="T74" fmla="*/ 6 w 98"/>
              <a:gd name="T75" fmla="*/ 8 h 59"/>
              <a:gd name="T76" fmla="*/ 12 w 98"/>
              <a:gd name="T77" fmla="*/ 5 h 59"/>
              <a:gd name="T78" fmla="*/ 18 w 98"/>
              <a:gd name="T79" fmla="*/ 2 h 59"/>
              <a:gd name="T80" fmla="*/ 24 w 98"/>
              <a:gd name="T81" fmla="*/ 0 h 59"/>
              <a:gd name="T82" fmla="*/ 27 w 98"/>
              <a:gd name="T83" fmla="*/ 1 h 59"/>
              <a:gd name="T84" fmla="*/ 31 w 98"/>
              <a:gd name="T85" fmla="*/ 1 h 59"/>
              <a:gd name="T86" fmla="*/ 35 w 98"/>
              <a:gd name="T87" fmla="*/ 1 h 59"/>
              <a:gd name="T88" fmla="*/ 40 w 98"/>
              <a:gd name="T89" fmla="*/ 2 h 59"/>
              <a:gd name="T90" fmla="*/ 45 w 98"/>
              <a:gd name="T91" fmla="*/ 4 h 59"/>
              <a:gd name="T92" fmla="*/ 51 w 98"/>
              <a:gd name="T93" fmla="*/ 5 h 59"/>
              <a:gd name="T94" fmla="*/ 56 w 98"/>
              <a:gd name="T95" fmla="*/ 7 h 59"/>
              <a:gd name="T96" fmla="*/ 64 w 98"/>
              <a:gd name="T97" fmla="*/ 9 h 59"/>
              <a:gd name="T98" fmla="*/ 64 w 98"/>
              <a:gd name="T9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8" h="59">
                <a:moveTo>
                  <a:pt x="64" y="9"/>
                </a:moveTo>
                <a:lnTo>
                  <a:pt x="70" y="11"/>
                </a:lnTo>
                <a:lnTo>
                  <a:pt x="76" y="12"/>
                </a:lnTo>
                <a:lnTo>
                  <a:pt x="81" y="14"/>
                </a:lnTo>
                <a:lnTo>
                  <a:pt x="86" y="17"/>
                </a:lnTo>
                <a:lnTo>
                  <a:pt x="89" y="19"/>
                </a:lnTo>
                <a:lnTo>
                  <a:pt x="92" y="21"/>
                </a:lnTo>
                <a:lnTo>
                  <a:pt x="94" y="23"/>
                </a:lnTo>
                <a:lnTo>
                  <a:pt x="95" y="24"/>
                </a:lnTo>
                <a:lnTo>
                  <a:pt x="97" y="30"/>
                </a:lnTo>
                <a:lnTo>
                  <a:pt x="98" y="34"/>
                </a:lnTo>
                <a:lnTo>
                  <a:pt x="98" y="40"/>
                </a:lnTo>
                <a:lnTo>
                  <a:pt x="98" y="46"/>
                </a:lnTo>
                <a:lnTo>
                  <a:pt x="98" y="49"/>
                </a:lnTo>
                <a:lnTo>
                  <a:pt x="97" y="51"/>
                </a:lnTo>
                <a:lnTo>
                  <a:pt x="95" y="53"/>
                </a:lnTo>
                <a:lnTo>
                  <a:pt x="94" y="56"/>
                </a:lnTo>
                <a:lnTo>
                  <a:pt x="92" y="57"/>
                </a:lnTo>
                <a:lnTo>
                  <a:pt x="90" y="59"/>
                </a:lnTo>
                <a:lnTo>
                  <a:pt x="88" y="59"/>
                </a:lnTo>
                <a:lnTo>
                  <a:pt x="85" y="59"/>
                </a:lnTo>
                <a:lnTo>
                  <a:pt x="82" y="59"/>
                </a:lnTo>
                <a:lnTo>
                  <a:pt x="80" y="59"/>
                </a:lnTo>
                <a:lnTo>
                  <a:pt x="78" y="58"/>
                </a:lnTo>
                <a:lnTo>
                  <a:pt x="75" y="57"/>
                </a:lnTo>
                <a:lnTo>
                  <a:pt x="72" y="55"/>
                </a:lnTo>
                <a:lnTo>
                  <a:pt x="67" y="52"/>
                </a:lnTo>
                <a:lnTo>
                  <a:pt x="62" y="50"/>
                </a:lnTo>
                <a:lnTo>
                  <a:pt x="57" y="48"/>
                </a:lnTo>
                <a:lnTo>
                  <a:pt x="52" y="45"/>
                </a:lnTo>
                <a:lnTo>
                  <a:pt x="45" y="40"/>
                </a:lnTo>
                <a:lnTo>
                  <a:pt x="39" y="37"/>
                </a:lnTo>
                <a:lnTo>
                  <a:pt x="32" y="33"/>
                </a:lnTo>
                <a:lnTo>
                  <a:pt x="25" y="27"/>
                </a:lnTo>
                <a:lnTo>
                  <a:pt x="17" y="23"/>
                </a:lnTo>
                <a:lnTo>
                  <a:pt x="9" y="18"/>
                </a:lnTo>
                <a:lnTo>
                  <a:pt x="0" y="11"/>
                </a:lnTo>
                <a:lnTo>
                  <a:pt x="6" y="8"/>
                </a:lnTo>
                <a:lnTo>
                  <a:pt x="12" y="5"/>
                </a:lnTo>
                <a:lnTo>
                  <a:pt x="18" y="2"/>
                </a:lnTo>
                <a:lnTo>
                  <a:pt x="24" y="0"/>
                </a:lnTo>
                <a:lnTo>
                  <a:pt x="27" y="1"/>
                </a:lnTo>
                <a:lnTo>
                  <a:pt x="31" y="1"/>
                </a:lnTo>
                <a:lnTo>
                  <a:pt x="35" y="1"/>
                </a:lnTo>
                <a:lnTo>
                  <a:pt x="40" y="2"/>
                </a:lnTo>
                <a:lnTo>
                  <a:pt x="45" y="4"/>
                </a:lnTo>
                <a:lnTo>
                  <a:pt x="51" y="5"/>
                </a:lnTo>
                <a:lnTo>
                  <a:pt x="56" y="7"/>
                </a:lnTo>
                <a:lnTo>
                  <a:pt x="64" y="9"/>
                </a:lnTo>
                <a:lnTo>
                  <a:pt x="64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8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70730"/>
              </p:ext>
            </p:extLst>
          </p:nvPr>
        </p:nvGraphicFramePr>
        <p:xfrm>
          <a:off x="3776619" y="178928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3814454" y="1690574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4007173" y="858980"/>
            <a:ext cx="125830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qín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56205" y="3435846"/>
            <a:ext cx="4060011" cy="1177245"/>
          </a:xfrm>
          <a:prstGeom prst="rect">
            <a:avLst/>
          </a:prstGeom>
          <a:solidFill>
            <a:schemeClr val="bg1"/>
          </a:solidFill>
          <a:ln>
            <a:solidFill>
              <a:srgbClr val="CCFFCC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注意：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上窄下宽，点写在田字格竖中线上，中间的“凶”稍扁，“冂”下部略微内收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线形标注 2 13"/>
          <p:cNvSpPr/>
          <p:nvPr/>
        </p:nvSpPr>
        <p:spPr>
          <a:xfrm>
            <a:off x="1187624" y="1845299"/>
            <a:ext cx="2064290" cy="528830"/>
          </a:xfrm>
          <a:prstGeom prst="borderCallout2">
            <a:avLst>
              <a:gd name="adj1" fmla="val 43071"/>
              <a:gd name="adj2" fmla="val 100645"/>
              <a:gd name="adj3" fmla="val 46748"/>
              <a:gd name="adj4" fmla="val 111132"/>
              <a:gd name="adj5" fmla="val 179506"/>
              <a:gd name="adj6" fmla="val 151554"/>
            </a:avLst>
          </a:prstGeom>
          <a:solidFill>
            <a:srgbClr val="CCFFCC"/>
          </a:solidFill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是撇折、点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任意多边形 16"/>
          <p:cNvSpPr>
            <a:spLocks/>
          </p:cNvSpPr>
          <p:nvPr/>
        </p:nvSpPr>
        <p:spPr bwMode="auto">
          <a:xfrm rot="-660000">
            <a:off x="4229791" y="2728098"/>
            <a:ext cx="289544" cy="284654"/>
          </a:xfrm>
          <a:custGeom>
            <a:avLst/>
            <a:gdLst>
              <a:gd name="connsiteX0" fmla="*/ 253632 w 327726"/>
              <a:gd name="connsiteY0" fmla="*/ 0 h 521510"/>
              <a:gd name="connsiteX1" fmla="*/ 319177 w 327726"/>
              <a:gd name="connsiteY1" fmla="*/ 0 h 521510"/>
              <a:gd name="connsiteX2" fmla="*/ 324876 w 327726"/>
              <a:gd name="connsiteY2" fmla="*/ 8549 h 521510"/>
              <a:gd name="connsiteX3" fmla="*/ 324876 w 327726"/>
              <a:gd name="connsiteY3" fmla="*/ 19949 h 521510"/>
              <a:gd name="connsiteX4" fmla="*/ 327726 w 327726"/>
              <a:gd name="connsiteY4" fmla="*/ 34198 h 521510"/>
              <a:gd name="connsiteX5" fmla="*/ 327726 w 327726"/>
              <a:gd name="connsiteY5" fmla="*/ 45597 h 521510"/>
              <a:gd name="connsiteX6" fmla="*/ 324876 w 327726"/>
              <a:gd name="connsiteY6" fmla="*/ 56996 h 521510"/>
              <a:gd name="connsiteX7" fmla="*/ 322027 w 327726"/>
              <a:gd name="connsiteY7" fmla="*/ 71245 h 521510"/>
              <a:gd name="connsiteX8" fmla="*/ 319177 w 327726"/>
              <a:gd name="connsiteY8" fmla="*/ 85494 h 521510"/>
              <a:gd name="connsiteX9" fmla="*/ 316327 w 327726"/>
              <a:gd name="connsiteY9" fmla="*/ 99742 h 521510"/>
              <a:gd name="connsiteX10" fmla="*/ 310627 w 327726"/>
              <a:gd name="connsiteY10" fmla="*/ 113991 h 521510"/>
              <a:gd name="connsiteX11" fmla="*/ 302078 w 327726"/>
              <a:gd name="connsiteY11" fmla="*/ 128240 h 521510"/>
              <a:gd name="connsiteX12" fmla="*/ 293529 w 327726"/>
              <a:gd name="connsiteY12" fmla="*/ 148189 h 521510"/>
              <a:gd name="connsiteX13" fmla="*/ 284979 w 327726"/>
              <a:gd name="connsiteY13" fmla="*/ 162438 h 521510"/>
              <a:gd name="connsiteX14" fmla="*/ 276430 w 327726"/>
              <a:gd name="connsiteY14" fmla="*/ 182386 h 521510"/>
              <a:gd name="connsiteX15" fmla="*/ 262181 w 327726"/>
              <a:gd name="connsiteY15" fmla="*/ 196635 h 521510"/>
              <a:gd name="connsiteX16" fmla="*/ 250782 w 327726"/>
              <a:gd name="connsiteY16" fmla="*/ 216584 h 521510"/>
              <a:gd name="connsiteX17" fmla="*/ 239383 w 327726"/>
              <a:gd name="connsiteY17" fmla="*/ 233682 h 521510"/>
              <a:gd name="connsiteX18" fmla="*/ 222284 w 327726"/>
              <a:gd name="connsiteY18" fmla="*/ 253631 h 521510"/>
              <a:gd name="connsiteX19" fmla="*/ 210885 w 327726"/>
              <a:gd name="connsiteY19" fmla="*/ 267880 h 521510"/>
              <a:gd name="connsiteX20" fmla="*/ 196636 w 327726"/>
              <a:gd name="connsiteY20" fmla="*/ 287828 h 521510"/>
              <a:gd name="connsiteX21" fmla="*/ 188086 w 327726"/>
              <a:gd name="connsiteY21" fmla="*/ 299227 h 521510"/>
              <a:gd name="connsiteX22" fmla="*/ 179537 w 327726"/>
              <a:gd name="connsiteY22" fmla="*/ 316326 h 521510"/>
              <a:gd name="connsiteX23" fmla="*/ 170988 w 327726"/>
              <a:gd name="connsiteY23" fmla="*/ 327725 h 521510"/>
              <a:gd name="connsiteX24" fmla="*/ 159588 w 327726"/>
              <a:gd name="connsiteY24" fmla="*/ 339124 h 521510"/>
              <a:gd name="connsiteX25" fmla="*/ 153889 w 327726"/>
              <a:gd name="connsiteY25" fmla="*/ 347673 h 521510"/>
              <a:gd name="connsiteX26" fmla="*/ 148189 w 327726"/>
              <a:gd name="connsiteY26" fmla="*/ 359073 h 521510"/>
              <a:gd name="connsiteX27" fmla="*/ 142490 w 327726"/>
              <a:gd name="connsiteY27" fmla="*/ 367622 h 521510"/>
              <a:gd name="connsiteX28" fmla="*/ 139640 w 327726"/>
              <a:gd name="connsiteY28" fmla="*/ 373322 h 521510"/>
              <a:gd name="connsiteX29" fmla="*/ 136790 w 327726"/>
              <a:gd name="connsiteY29" fmla="*/ 379021 h 521510"/>
              <a:gd name="connsiteX30" fmla="*/ 133940 w 327726"/>
              <a:gd name="connsiteY30" fmla="*/ 384721 h 521510"/>
              <a:gd name="connsiteX31" fmla="*/ 131090 w 327726"/>
              <a:gd name="connsiteY31" fmla="*/ 390420 h 521510"/>
              <a:gd name="connsiteX32" fmla="*/ 131090 w 327726"/>
              <a:gd name="connsiteY32" fmla="*/ 393270 h 521510"/>
              <a:gd name="connsiteX33" fmla="*/ 133940 w 327726"/>
              <a:gd name="connsiteY33" fmla="*/ 396120 h 521510"/>
              <a:gd name="connsiteX34" fmla="*/ 136790 w 327726"/>
              <a:gd name="connsiteY34" fmla="*/ 396120 h 521510"/>
              <a:gd name="connsiteX35" fmla="*/ 137568 w 327726"/>
              <a:gd name="connsiteY35" fmla="*/ 396509 h 521510"/>
              <a:gd name="connsiteX36" fmla="*/ 136650 w 327726"/>
              <a:gd name="connsiteY36" fmla="*/ 397818 h 521510"/>
              <a:gd name="connsiteX37" fmla="*/ 118630 w 327726"/>
              <a:gd name="connsiteY37" fmla="*/ 419085 h 521510"/>
              <a:gd name="connsiteX38" fmla="*/ 89133 w 327726"/>
              <a:gd name="connsiteY38" fmla="*/ 448582 h 521510"/>
              <a:gd name="connsiteX39" fmla="*/ 59636 w 327726"/>
              <a:gd name="connsiteY39" fmla="*/ 517408 h 521510"/>
              <a:gd name="connsiteX40" fmla="*/ 59710 w 327726"/>
              <a:gd name="connsiteY40" fmla="*/ 521510 h 521510"/>
              <a:gd name="connsiteX41" fmla="*/ 54146 w 327726"/>
              <a:gd name="connsiteY41" fmla="*/ 521510 h 521510"/>
              <a:gd name="connsiteX42" fmla="*/ 51296 w 327726"/>
              <a:gd name="connsiteY42" fmla="*/ 521510 h 521510"/>
              <a:gd name="connsiteX43" fmla="*/ 48447 w 327726"/>
              <a:gd name="connsiteY43" fmla="*/ 521510 h 521510"/>
              <a:gd name="connsiteX44" fmla="*/ 45597 w 327726"/>
              <a:gd name="connsiteY44" fmla="*/ 518660 h 521510"/>
              <a:gd name="connsiteX45" fmla="*/ 39897 w 327726"/>
              <a:gd name="connsiteY45" fmla="*/ 515811 h 521510"/>
              <a:gd name="connsiteX46" fmla="*/ 34198 w 327726"/>
              <a:gd name="connsiteY46" fmla="*/ 512961 h 521510"/>
              <a:gd name="connsiteX47" fmla="*/ 31348 w 327726"/>
              <a:gd name="connsiteY47" fmla="*/ 507261 h 521510"/>
              <a:gd name="connsiteX48" fmla="*/ 25648 w 327726"/>
              <a:gd name="connsiteY48" fmla="*/ 501562 h 521510"/>
              <a:gd name="connsiteX49" fmla="*/ 17099 w 327726"/>
              <a:gd name="connsiteY49" fmla="*/ 493012 h 521510"/>
              <a:gd name="connsiteX50" fmla="*/ 11399 w 327726"/>
              <a:gd name="connsiteY50" fmla="*/ 484463 h 521510"/>
              <a:gd name="connsiteX51" fmla="*/ 8549 w 327726"/>
              <a:gd name="connsiteY51" fmla="*/ 475914 h 521510"/>
              <a:gd name="connsiteX52" fmla="*/ 5700 w 327726"/>
              <a:gd name="connsiteY52" fmla="*/ 470214 h 521510"/>
              <a:gd name="connsiteX53" fmla="*/ 2850 w 327726"/>
              <a:gd name="connsiteY53" fmla="*/ 464515 h 521510"/>
              <a:gd name="connsiteX54" fmla="*/ 0 w 327726"/>
              <a:gd name="connsiteY54" fmla="*/ 455965 h 521510"/>
              <a:gd name="connsiteX55" fmla="*/ 0 w 327726"/>
              <a:gd name="connsiteY55" fmla="*/ 450266 h 521510"/>
              <a:gd name="connsiteX56" fmla="*/ 2850 w 327726"/>
              <a:gd name="connsiteY56" fmla="*/ 444566 h 521510"/>
              <a:gd name="connsiteX57" fmla="*/ 2850 w 327726"/>
              <a:gd name="connsiteY57" fmla="*/ 438866 h 521510"/>
              <a:gd name="connsiteX58" fmla="*/ 2850 w 327726"/>
              <a:gd name="connsiteY58" fmla="*/ 436017 h 521510"/>
              <a:gd name="connsiteX59" fmla="*/ 5700 w 327726"/>
              <a:gd name="connsiteY59" fmla="*/ 433167 h 521510"/>
              <a:gd name="connsiteX60" fmla="*/ 5700 w 327726"/>
              <a:gd name="connsiteY60" fmla="*/ 430317 h 521510"/>
              <a:gd name="connsiteX61" fmla="*/ 8549 w 327726"/>
              <a:gd name="connsiteY61" fmla="*/ 424618 h 521510"/>
              <a:gd name="connsiteX62" fmla="*/ 14249 w 327726"/>
              <a:gd name="connsiteY62" fmla="*/ 418918 h 521510"/>
              <a:gd name="connsiteX63" fmla="*/ 17099 w 327726"/>
              <a:gd name="connsiteY63" fmla="*/ 413218 h 521510"/>
              <a:gd name="connsiteX64" fmla="*/ 25648 w 327726"/>
              <a:gd name="connsiteY64" fmla="*/ 407519 h 521510"/>
              <a:gd name="connsiteX65" fmla="*/ 34198 w 327726"/>
              <a:gd name="connsiteY65" fmla="*/ 401819 h 521510"/>
              <a:gd name="connsiteX66" fmla="*/ 42747 w 327726"/>
              <a:gd name="connsiteY66" fmla="*/ 398970 h 521510"/>
              <a:gd name="connsiteX67" fmla="*/ 51296 w 327726"/>
              <a:gd name="connsiteY67" fmla="*/ 390420 h 521510"/>
              <a:gd name="connsiteX68" fmla="*/ 62695 w 327726"/>
              <a:gd name="connsiteY68" fmla="*/ 379021 h 521510"/>
              <a:gd name="connsiteX69" fmla="*/ 74095 w 327726"/>
              <a:gd name="connsiteY69" fmla="*/ 367622 h 521510"/>
              <a:gd name="connsiteX70" fmla="*/ 85494 w 327726"/>
              <a:gd name="connsiteY70" fmla="*/ 356223 h 521510"/>
              <a:gd name="connsiteX71" fmla="*/ 99743 w 327726"/>
              <a:gd name="connsiteY71" fmla="*/ 336274 h 521510"/>
              <a:gd name="connsiteX72" fmla="*/ 111142 w 327726"/>
              <a:gd name="connsiteY72" fmla="*/ 319176 h 521510"/>
              <a:gd name="connsiteX73" fmla="*/ 122541 w 327726"/>
              <a:gd name="connsiteY73" fmla="*/ 296377 h 521510"/>
              <a:gd name="connsiteX74" fmla="*/ 131090 w 327726"/>
              <a:gd name="connsiteY74" fmla="*/ 284978 h 521510"/>
              <a:gd name="connsiteX75" fmla="*/ 139640 w 327726"/>
              <a:gd name="connsiteY75" fmla="*/ 270729 h 521510"/>
              <a:gd name="connsiteX76" fmla="*/ 145339 w 327726"/>
              <a:gd name="connsiteY76" fmla="*/ 256480 h 521510"/>
              <a:gd name="connsiteX77" fmla="*/ 151039 w 327726"/>
              <a:gd name="connsiteY77" fmla="*/ 245081 h 521510"/>
              <a:gd name="connsiteX78" fmla="*/ 159588 w 327726"/>
              <a:gd name="connsiteY78" fmla="*/ 227983 h 521510"/>
              <a:gd name="connsiteX79" fmla="*/ 168138 w 327726"/>
              <a:gd name="connsiteY79" fmla="*/ 210884 h 521510"/>
              <a:gd name="connsiteX80" fmla="*/ 176687 w 327726"/>
              <a:gd name="connsiteY80" fmla="*/ 193785 h 521510"/>
              <a:gd name="connsiteX81" fmla="*/ 182387 w 327726"/>
              <a:gd name="connsiteY81" fmla="*/ 176687 h 521510"/>
              <a:gd name="connsiteX82" fmla="*/ 190936 w 327726"/>
              <a:gd name="connsiteY82" fmla="*/ 156738 h 521510"/>
              <a:gd name="connsiteX83" fmla="*/ 196636 w 327726"/>
              <a:gd name="connsiteY83" fmla="*/ 139639 h 521510"/>
              <a:gd name="connsiteX84" fmla="*/ 208035 w 327726"/>
              <a:gd name="connsiteY84" fmla="*/ 116841 h 521510"/>
              <a:gd name="connsiteX85" fmla="*/ 216584 w 327726"/>
              <a:gd name="connsiteY85" fmla="*/ 94043 h 521510"/>
              <a:gd name="connsiteX86" fmla="*/ 225134 w 327726"/>
              <a:gd name="connsiteY86" fmla="*/ 74094 h 521510"/>
              <a:gd name="connsiteX87" fmla="*/ 230833 w 327726"/>
              <a:gd name="connsiteY87" fmla="*/ 48446 h 521510"/>
              <a:gd name="connsiteX88" fmla="*/ 242232 w 327726"/>
              <a:gd name="connsiteY88" fmla="*/ 22798 h 521510"/>
              <a:gd name="connsiteX89" fmla="*/ 253632 w 327726"/>
              <a:gd name="connsiteY89" fmla="*/ 0 h 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27726" h="521510">
                <a:moveTo>
                  <a:pt x="253632" y="0"/>
                </a:moveTo>
                <a:lnTo>
                  <a:pt x="319177" y="0"/>
                </a:lnTo>
                <a:lnTo>
                  <a:pt x="324876" y="8549"/>
                </a:lnTo>
                <a:lnTo>
                  <a:pt x="324876" y="19949"/>
                </a:lnTo>
                <a:lnTo>
                  <a:pt x="327726" y="34198"/>
                </a:lnTo>
                <a:lnTo>
                  <a:pt x="327726" y="45597"/>
                </a:lnTo>
                <a:lnTo>
                  <a:pt x="324876" y="56996"/>
                </a:lnTo>
                <a:lnTo>
                  <a:pt x="322027" y="71245"/>
                </a:lnTo>
                <a:lnTo>
                  <a:pt x="319177" y="85494"/>
                </a:lnTo>
                <a:lnTo>
                  <a:pt x="316327" y="99742"/>
                </a:lnTo>
                <a:lnTo>
                  <a:pt x="310627" y="113991"/>
                </a:lnTo>
                <a:lnTo>
                  <a:pt x="302078" y="128240"/>
                </a:lnTo>
                <a:lnTo>
                  <a:pt x="293529" y="148189"/>
                </a:lnTo>
                <a:lnTo>
                  <a:pt x="284979" y="162438"/>
                </a:lnTo>
                <a:lnTo>
                  <a:pt x="276430" y="182386"/>
                </a:lnTo>
                <a:lnTo>
                  <a:pt x="262181" y="196635"/>
                </a:lnTo>
                <a:lnTo>
                  <a:pt x="250782" y="216584"/>
                </a:lnTo>
                <a:lnTo>
                  <a:pt x="239383" y="233682"/>
                </a:lnTo>
                <a:lnTo>
                  <a:pt x="222284" y="253631"/>
                </a:lnTo>
                <a:lnTo>
                  <a:pt x="210885" y="267880"/>
                </a:lnTo>
                <a:lnTo>
                  <a:pt x="196636" y="287828"/>
                </a:lnTo>
                <a:lnTo>
                  <a:pt x="188086" y="299227"/>
                </a:lnTo>
                <a:lnTo>
                  <a:pt x="179537" y="316326"/>
                </a:lnTo>
                <a:lnTo>
                  <a:pt x="170988" y="327725"/>
                </a:lnTo>
                <a:lnTo>
                  <a:pt x="159588" y="339124"/>
                </a:lnTo>
                <a:lnTo>
                  <a:pt x="153889" y="347673"/>
                </a:lnTo>
                <a:lnTo>
                  <a:pt x="148189" y="359073"/>
                </a:lnTo>
                <a:lnTo>
                  <a:pt x="142490" y="367622"/>
                </a:lnTo>
                <a:lnTo>
                  <a:pt x="139640" y="373322"/>
                </a:lnTo>
                <a:lnTo>
                  <a:pt x="136790" y="379021"/>
                </a:lnTo>
                <a:lnTo>
                  <a:pt x="133940" y="384721"/>
                </a:lnTo>
                <a:lnTo>
                  <a:pt x="131090" y="390420"/>
                </a:lnTo>
                <a:lnTo>
                  <a:pt x="131090" y="393270"/>
                </a:lnTo>
                <a:lnTo>
                  <a:pt x="133940" y="396120"/>
                </a:lnTo>
                <a:lnTo>
                  <a:pt x="136790" y="396120"/>
                </a:lnTo>
                <a:lnTo>
                  <a:pt x="137568" y="396509"/>
                </a:lnTo>
                <a:lnTo>
                  <a:pt x="136650" y="397818"/>
                </a:lnTo>
                <a:cubicBezTo>
                  <a:pt x="132453" y="403009"/>
                  <a:pt x="126747" y="409615"/>
                  <a:pt x="118630" y="419085"/>
                </a:cubicBezTo>
                <a:cubicBezTo>
                  <a:pt x="109581" y="429643"/>
                  <a:pt x="97215" y="437267"/>
                  <a:pt x="89133" y="448582"/>
                </a:cubicBezTo>
                <a:cubicBezTo>
                  <a:pt x="73944" y="469846"/>
                  <a:pt x="67660" y="493335"/>
                  <a:pt x="59636" y="517408"/>
                </a:cubicBezTo>
                <a:lnTo>
                  <a:pt x="59710" y="521510"/>
                </a:lnTo>
                <a:lnTo>
                  <a:pt x="54146" y="521510"/>
                </a:lnTo>
                <a:lnTo>
                  <a:pt x="51296" y="521510"/>
                </a:lnTo>
                <a:lnTo>
                  <a:pt x="48447" y="521510"/>
                </a:lnTo>
                <a:lnTo>
                  <a:pt x="45597" y="518660"/>
                </a:lnTo>
                <a:lnTo>
                  <a:pt x="39897" y="515811"/>
                </a:lnTo>
                <a:lnTo>
                  <a:pt x="34198" y="512961"/>
                </a:lnTo>
                <a:lnTo>
                  <a:pt x="31348" y="507261"/>
                </a:lnTo>
                <a:lnTo>
                  <a:pt x="25648" y="501562"/>
                </a:lnTo>
                <a:lnTo>
                  <a:pt x="17099" y="493012"/>
                </a:lnTo>
                <a:lnTo>
                  <a:pt x="11399" y="484463"/>
                </a:lnTo>
                <a:lnTo>
                  <a:pt x="8549" y="475914"/>
                </a:lnTo>
                <a:lnTo>
                  <a:pt x="5700" y="470214"/>
                </a:lnTo>
                <a:lnTo>
                  <a:pt x="2850" y="464515"/>
                </a:lnTo>
                <a:lnTo>
                  <a:pt x="0" y="455965"/>
                </a:lnTo>
                <a:lnTo>
                  <a:pt x="0" y="450266"/>
                </a:lnTo>
                <a:lnTo>
                  <a:pt x="2850" y="444566"/>
                </a:lnTo>
                <a:lnTo>
                  <a:pt x="2850" y="438866"/>
                </a:lnTo>
                <a:lnTo>
                  <a:pt x="2850" y="436017"/>
                </a:lnTo>
                <a:lnTo>
                  <a:pt x="5700" y="433167"/>
                </a:lnTo>
                <a:lnTo>
                  <a:pt x="5700" y="430317"/>
                </a:lnTo>
                <a:lnTo>
                  <a:pt x="8549" y="424618"/>
                </a:lnTo>
                <a:lnTo>
                  <a:pt x="14249" y="418918"/>
                </a:lnTo>
                <a:lnTo>
                  <a:pt x="17099" y="413218"/>
                </a:lnTo>
                <a:lnTo>
                  <a:pt x="25648" y="407519"/>
                </a:lnTo>
                <a:lnTo>
                  <a:pt x="34198" y="401819"/>
                </a:lnTo>
                <a:lnTo>
                  <a:pt x="42747" y="398970"/>
                </a:lnTo>
                <a:lnTo>
                  <a:pt x="51296" y="390420"/>
                </a:lnTo>
                <a:lnTo>
                  <a:pt x="62695" y="379021"/>
                </a:lnTo>
                <a:lnTo>
                  <a:pt x="74095" y="367622"/>
                </a:lnTo>
                <a:lnTo>
                  <a:pt x="85494" y="356223"/>
                </a:lnTo>
                <a:lnTo>
                  <a:pt x="99743" y="336274"/>
                </a:lnTo>
                <a:lnTo>
                  <a:pt x="111142" y="319176"/>
                </a:lnTo>
                <a:lnTo>
                  <a:pt x="122541" y="296377"/>
                </a:lnTo>
                <a:lnTo>
                  <a:pt x="131090" y="284978"/>
                </a:lnTo>
                <a:lnTo>
                  <a:pt x="139640" y="270729"/>
                </a:lnTo>
                <a:lnTo>
                  <a:pt x="145339" y="256480"/>
                </a:lnTo>
                <a:lnTo>
                  <a:pt x="151039" y="245081"/>
                </a:lnTo>
                <a:lnTo>
                  <a:pt x="159588" y="227983"/>
                </a:lnTo>
                <a:lnTo>
                  <a:pt x="168138" y="210884"/>
                </a:lnTo>
                <a:lnTo>
                  <a:pt x="176687" y="193785"/>
                </a:lnTo>
                <a:lnTo>
                  <a:pt x="182387" y="176687"/>
                </a:lnTo>
                <a:lnTo>
                  <a:pt x="190936" y="156738"/>
                </a:lnTo>
                <a:lnTo>
                  <a:pt x="196636" y="139639"/>
                </a:lnTo>
                <a:lnTo>
                  <a:pt x="208035" y="116841"/>
                </a:lnTo>
                <a:lnTo>
                  <a:pt x="216584" y="94043"/>
                </a:lnTo>
                <a:lnTo>
                  <a:pt x="225134" y="74094"/>
                </a:lnTo>
                <a:lnTo>
                  <a:pt x="230833" y="48446"/>
                </a:lnTo>
                <a:lnTo>
                  <a:pt x="242232" y="22798"/>
                </a:lnTo>
                <a:lnTo>
                  <a:pt x="253632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 rot="-300000">
            <a:off x="4304145" y="2949495"/>
            <a:ext cx="240942" cy="69160"/>
          </a:xfrm>
          <a:custGeom>
            <a:avLst/>
            <a:gdLst>
              <a:gd name="connsiteX0" fmla="*/ 404880 w 404880"/>
              <a:gd name="connsiteY0" fmla="*/ 0 h 156738"/>
              <a:gd name="connsiteX1" fmla="*/ 404880 w 404880"/>
              <a:gd name="connsiteY1" fmla="*/ 59846 h 156738"/>
              <a:gd name="connsiteX2" fmla="*/ 373532 w 404880"/>
              <a:gd name="connsiteY2" fmla="*/ 62695 h 156738"/>
              <a:gd name="connsiteX3" fmla="*/ 342185 w 404880"/>
              <a:gd name="connsiteY3" fmla="*/ 65545 h 156738"/>
              <a:gd name="connsiteX4" fmla="*/ 316537 w 404880"/>
              <a:gd name="connsiteY4" fmla="*/ 71245 h 156738"/>
              <a:gd name="connsiteX5" fmla="*/ 290888 w 404880"/>
              <a:gd name="connsiteY5" fmla="*/ 74094 h 156738"/>
              <a:gd name="connsiteX6" fmla="*/ 265240 w 404880"/>
              <a:gd name="connsiteY6" fmla="*/ 76944 h 156738"/>
              <a:gd name="connsiteX7" fmla="*/ 239592 w 404880"/>
              <a:gd name="connsiteY7" fmla="*/ 79794 h 156738"/>
              <a:gd name="connsiteX8" fmla="*/ 219644 w 404880"/>
              <a:gd name="connsiteY8" fmla="*/ 82644 h 156738"/>
              <a:gd name="connsiteX9" fmla="*/ 199695 w 404880"/>
              <a:gd name="connsiteY9" fmla="*/ 85494 h 156738"/>
              <a:gd name="connsiteX10" fmla="*/ 179747 w 404880"/>
              <a:gd name="connsiteY10" fmla="*/ 91193 h 156738"/>
              <a:gd name="connsiteX11" fmla="*/ 159798 w 404880"/>
              <a:gd name="connsiteY11" fmla="*/ 96893 h 156738"/>
              <a:gd name="connsiteX12" fmla="*/ 145549 w 404880"/>
              <a:gd name="connsiteY12" fmla="*/ 99743 h 156738"/>
              <a:gd name="connsiteX13" fmla="*/ 128450 w 404880"/>
              <a:gd name="connsiteY13" fmla="*/ 105442 h 156738"/>
              <a:gd name="connsiteX14" fmla="*/ 114201 w 404880"/>
              <a:gd name="connsiteY14" fmla="*/ 108292 h 156738"/>
              <a:gd name="connsiteX15" fmla="*/ 99952 w 404880"/>
              <a:gd name="connsiteY15" fmla="*/ 111142 h 156738"/>
              <a:gd name="connsiteX16" fmla="*/ 88553 w 404880"/>
              <a:gd name="connsiteY16" fmla="*/ 116841 h 156738"/>
              <a:gd name="connsiteX17" fmla="*/ 80004 w 404880"/>
              <a:gd name="connsiteY17" fmla="*/ 119691 h 156738"/>
              <a:gd name="connsiteX18" fmla="*/ 60055 w 404880"/>
              <a:gd name="connsiteY18" fmla="*/ 128240 h 156738"/>
              <a:gd name="connsiteX19" fmla="*/ 45806 w 404880"/>
              <a:gd name="connsiteY19" fmla="*/ 136790 h 156738"/>
              <a:gd name="connsiteX20" fmla="*/ 31557 w 404880"/>
              <a:gd name="connsiteY20" fmla="*/ 142489 h 156738"/>
              <a:gd name="connsiteX21" fmla="*/ 20158 w 404880"/>
              <a:gd name="connsiteY21" fmla="*/ 148189 h 156738"/>
              <a:gd name="connsiteX22" fmla="*/ 11609 w 404880"/>
              <a:gd name="connsiteY22" fmla="*/ 151039 h 156738"/>
              <a:gd name="connsiteX23" fmla="*/ 5909 w 404880"/>
              <a:gd name="connsiteY23" fmla="*/ 153888 h 156738"/>
              <a:gd name="connsiteX24" fmla="*/ 210 w 404880"/>
              <a:gd name="connsiteY24" fmla="*/ 156738 h 156738"/>
              <a:gd name="connsiteX25" fmla="*/ 74 w 404880"/>
              <a:gd name="connsiteY25" fmla="*/ 156738 h 156738"/>
              <a:gd name="connsiteX26" fmla="*/ 0 w 404880"/>
              <a:gd name="connsiteY26" fmla="*/ 152636 h 156738"/>
              <a:gd name="connsiteX27" fmla="*/ 29497 w 404880"/>
              <a:gd name="connsiteY27" fmla="*/ 83810 h 156738"/>
              <a:gd name="connsiteX28" fmla="*/ 58994 w 404880"/>
              <a:gd name="connsiteY28" fmla="*/ 54313 h 156738"/>
              <a:gd name="connsiteX29" fmla="*/ 77014 w 404880"/>
              <a:gd name="connsiteY29" fmla="*/ 33046 h 156738"/>
              <a:gd name="connsiteX30" fmla="*/ 77932 w 404880"/>
              <a:gd name="connsiteY30" fmla="*/ 31737 h 156738"/>
              <a:gd name="connsiteX31" fmla="*/ 82854 w 404880"/>
              <a:gd name="connsiteY31" fmla="*/ 34198 h 156738"/>
              <a:gd name="connsiteX32" fmla="*/ 88553 w 404880"/>
              <a:gd name="connsiteY32" fmla="*/ 34198 h 156738"/>
              <a:gd name="connsiteX33" fmla="*/ 99952 w 404880"/>
              <a:gd name="connsiteY33" fmla="*/ 37047 h 156738"/>
              <a:gd name="connsiteX34" fmla="*/ 114201 w 404880"/>
              <a:gd name="connsiteY34" fmla="*/ 34198 h 156738"/>
              <a:gd name="connsiteX35" fmla="*/ 125601 w 404880"/>
              <a:gd name="connsiteY35" fmla="*/ 34198 h 156738"/>
              <a:gd name="connsiteX36" fmla="*/ 145549 w 404880"/>
              <a:gd name="connsiteY36" fmla="*/ 31348 h 156738"/>
              <a:gd name="connsiteX37" fmla="*/ 162648 w 404880"/>
              <a:gd name="connsiteY37" fmla="*/ 31348 h 156738"/>
              <a:gd name="connsiteX38" fmla="*/ 185446 w 404880"/>
              <a:gd name="connsiteY38" fmla="*/ 28498 h 156738"/>
              <a:gd name="connsiteX39" fmla="*/ 205395 w 404880"/>
              <a:gd name="connsiteY39" fmla="*/ 25648 h 156738"/>
              <a:gd name="connsiteX40" fmla="*/ 233893 w 404880"/>
              <a:gd name="connsiteY40" fmla="*/ 19949 h 156738"/>
              <a:gd name="connsiteX41" fmla="*/ 262391 w 404880"/>
              <a:gd name="connsiteY41" fmla="*/ 17099 h 156738"/>
              <a:gd name="connsiteX42" fmla="*/ 296588 w 404880"/>
              <a:gd name="connsiteY42" fmla="*/ 11399 h 156738"/>
              <a:gd name="connsiteX43" fmla="*/ 330786 w 404880"/>
              <a:gd name="connsiteY43" fmla="*/ 8550 h 156738"/>
              <a:gd name="connsiteX44" fmla="*/ 364983 w 404880"/>
              <a:gd name="connsiteY44" fmla="*/ 5700 h 156738"/>
              <a:gd name="connsiteX45" fmla="*/ 404880 w 404880"/>
              <a:gd name="connsiteY45" fmla="*/ 0 h 1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4880" h="156738">
                <a:moveTo>
                  <a:pt x="404880" y="0"/>
                </a:moveTo>
                <a:lnTo>
                  <a:pt x="404880" y="59846"/>
                </a:lnTo>
                <a:lnTo>
                  <a:pt x="373532" y="62695"/>
                </a:lnTo>
                <a:lnTo>
                  <a:pt x="342185" y="65545"/>
                </a:lnTo>
                <a:lnTo>
                  <a:pt x="316537" y="71245"/>
                </a:lnTo>
                <a:lnTo>
                  <a:pt x="290888" y="74094"/>
                </a:lnTo>
                <a:lnTo>
                  <a:pt x="265240" y="76944"/>
                </a:lnTo>
                <a:lnTo>
                  <a:pt x="239592" y="79794"/>
                </a:lnTo>
                <a:lnTo>
                  <a:pt x="219644" y="82644"/>
                </a:lnTo>
                <a:lnTo>
                  <a:pt x="199695" y="85494"/>
                </a:lnTo>
                <a:lnTo>
                  <a:pt x="179747" y="91193"/>
                </a:lnTo>
                <a:lnTo>
                  <a:pt x="159798" y="96893"/>
                </a:lnTo>
                <a:lnTo>
                  <a:pt x="145549" y="99743"/>
                </a:lnTo>
                <a:lnTo>
                  <a:pt x="128450" y="105442"/>
                </a:lnTo>
                <a:lnTo>
                  <a:pt x="114201" y="108292"/>
                </a:lnTo>
                <a:lnTo>
                  <a:pt x="99952" y="111142"/>
                </a:lnTo>
                <a:lnTo>
                  <a:pt x="88553" y="116841"/>
                </a:lnTo>
                <a:lnTo>
                  <a:pt x="80004" y="119691"/>
                </a:lnTo>
                <a:lnTo>
                  <a:pt x="60055" y="128240"/>
                </a:lnTo>
                <a:lnTo>
                  <a:pt x="45806" y="136790"/>
                </a:lnTo>
                <a:lnTo>
                  <a:pt x="31557" y="142489"/>
                </a:lnTo>
                <a:lnTo>
                  <a:pt x="20158" y="148189"/>
                </a:lnTo>
                <a:lnTo>
                  <a:pt x="11609" y="151039"/>
                </a:lnTo>
                <a:lnTo>
                  <a:pt x="5909" y="153888"/>
                </a:lnTo>
                <a:lnTo>
                  <a:pt x="210" y="156738"/>
                </a:lnTo>
                <a:lnTo>
                  <a:pt x="74" y="156738"/>
                </a:lnTo>
                <a:lnTo>
                  <a:pt x="0" y="152636"/>
                </a:lnTo>
                <a:cubicBezTo>
                  <a:pt x="8024" y="128563"/>
                  <a:pt x="14308" y="105074"/>
                  <a:pt x="29497" y="83810"/>
                </a:cubicBezTo>
                <a:cubicBezTo>
                  <a:pt x="37579" y="72495"/>
                  <a:pt x="49945" y="64871"/>
                  <a:pt x="58994" y="54313"/>
                </a:cubicBezTo>
                <a:cubicBezTo>
                  <a:pt x="67111" y="44843"/>
                  <a:pt x="72817" y="38237"/>
                  <a:pt x="77014" y="33046"/>
                </a:cubicBezTo>
                <a:lnTo>
                  <a:pt x="77932" y="31737"/>
                </a:lnTo>
                <a:lnTo>
                  <a:pt x="82854" y="34198"/>
                </a:lnTo>
                <a:lnTo>
                  <a:pt x="88553" y="34198"/>
                </a:lnTo>
                <a:lnTo>
                  <a:pt x="99952" y="37047"/>
                </a:lnTo>
                <a:lnTo>
                  <a:pt x="114201" y="34198"/>
                </a:lnTo>
                <a:lnTo>
                  <a:pt x="125601" y="34198"/>
                </a:lnTo>
                <a:lnTo>
                  <a:pt x="145549" y="31348"/>
                </a:lnTo>
                <a:lnTo>
                  <a:pt x="162648" y="31348"/>
                </a:lnTo>
                <a:lnTo>
                  <a:pt x="185446" y="28498"/>
                </a:lnTo>
                <a:lnTo>
                  <a:pt x="205395" y="25648"/>
                </a:lnTo>
                <a:lnTo>
                  <a:pt x="233893" y="19949"/>
                </a:lnTo>
                <a:lnTo>
                  <a:pt x="262391" y="17099"/>
                </a:lnTo>
                <a:lnTo>
                  <a:pt x="296588" y="11399"/>
                </a:lnTo>
                <a:lnTo>
                  <a:pt x="330786" y="8550"/>
                </a:lnTo>
                <a:lnTo>
                  <a:pt x="364983" y="5700"/>
                </a:lnTo>
                <a:lnTo>
                  <a:pt x="40488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>
            <a:off x="4508684" y="2869599"/>
            <a:ext cx="118548" cy="146694"/>
          </a:xfrm>
          <a:custGeom>
            <a:avLst/>
            <a:gdLst>
              <a:gd name="T0" fmla="*/ 35 w 57"/>
              <a:gd name="T1" fmla="*/ 16 h 84"/>
              <a:gd name="T2" fmla="*/ 39 w 57"/>
              <a:gd name="T3" fmla="*/ 18 h 84"/>
              <a:gd name="T4" fmla="*/ 44 w 57"/>
              <a:gd name="T5" fmla="*/ 22 h 84"/>
              <a:gd name="T6" fmla="*/ 47 w 57"/>
              <a:gd name="T7" fmla="*/ 26 h 84"/>
              <a:gd name="T8" fmla="*/ 49 w 57"/>
              <a:gd name="T9" fmla="*/ 29 h 84"/>
              <a:gd name="T10" fmla="*/ 52 w 57"/>
              <a:gd name="T11" fmla="*/ 33 h 84"/>
              <a:gd name="T12" fmla="*/ 53 w 57"/>
              <a:gd name="T13" fmla="*/ 38 h 84"/>
              <a:gd name="T14" fmla="*/ 55 w 57"/>
              <a:gd name="T15" fmla="*/ 43 h 84"/>
              <a:gd name="T16" fmla="*/ 57 w 57"/>
              <a:gd name="T17" fmla="*/ 47 h 84"/>
              <a:gd name="T18" fmla="*/ 57 w 57"/>
              <a:gd name="T19" fmla="*/ 52 h 84"/>
              <a:gd name="T20" fmla="*/ 57 w 57"/>
              <a:gd name="T21" fmla="*/ 57 h 84"/>
              <a:gd name="T22" fmla="*/ 57 w 57"/>
              <a:gd name="T23" fmla="*/ 61 h 84"/>
              <a:gd name="T24" fmla="*/ 57 w 57"/>
              <a:gd name="T25" fmla="*/ 65 h 84"/>
              <a:gd name="T26" fmla="*/ 57 w 57"/>
              <a:gd name="T27" fmla="*/ 69 h 84"/>
              <a:gd name="T28" fmla="*/ 56 w 57"/>
              <a:gd name="T29" fmla="*/ 71 h 84"/>
              <a:gd name="T30" fmla="*/ 55 w 57"/>
              <a:gd name="T31" fmla="*/ 74 h 84"/>
              <a:gd name="T32" fmla="*/ 53 w 57"/>
              <a:gd name="T33" fmla="*/ 77 h 84"/>
              <a:gd name="T34" fmla="*/ 50 w 57"/>
              <a:gd name="T35" fmla="*/ 80 h 84"/>
              <a:gd name="T36" fmla="*/ 47 w 57"/>
              <a:gd name="T37" fmla="*/ 83 h 84"/>
              <a:gd name="T38" fmla="*/ 45 w 57"/>
              <a:gd name="T39" fmla="*/ 84 h 84"/>
              <a:gd name="T40" fmla="*/ 43 w 57"/>
              <a:gd name="T41" fmla="*/ 84 h 84"/>
              <a:gd name="T42" fmla="*/ 43 w 57"/>
              <a:gd name="T43" fmla="*/ 84 h 84"/>
              <a:gd name="T44" fmla="*/ 41 w 57"/>
              <a:gd name="T45" fmla="*/ 84 h 84"/>
              <a:gd name="T46" fmla="*/ 40 w 57"/>
              <a:gd name="T47" fmla="*/ 83 h 84"/>
              <a:gd name="T48" fmla="*/ 40 w 57"/>
              <a:gd name="T49" fmla="*/ 82 h 84"/>
              <a:gd name="T50" fmla="*/ 39 w 57"/>
              <a:gd name="T51" fmla="*/ 81 h 84"/>
              <a:gd name="T52" fmla="*/ 38 w 57"/>
              <a:gd name="T53" fmla="*/ 79 h 84"/>
              <a:gd name="T54" fmla="*/ 36 w 57"/>
              <a:gd name="T55" fmla="*/ 77 h 84"/>
              <a:gd name="T56" fmla="*/ 35 w 57"/>
              <a:gd name="T57" fmla="*/ 74 h 84"/>
              <a:gd name="T58" fmla="*/ 34 w 57"/>
              <a:gd name="T59" fmla="*/ 72 h 84"/>
              <a:gd name="T60" fmla="*/ 32 w 57"/>
              <a:gd name="T61" fmla="*/ 69 h 84"/>
              <a:gd name="T62" fmla="*/ 30 w 57"/>
              <a:gd name="T63" fmla="*/ 66 h 84"/>
              <a:gd name="T64" fmla="*/ 28 w 57"/>
              <a:gd name="T65" fmla="*/ 63 h 84"/>
              <a:gd name="T66" fmla="*/ 26 w 57"/>
              <a:gd name="T67" fmla="*/ 58 h 84"/>
              <a:gd name="T68" fmla="*/ 24 w 57"/>
              <a:gd name="T69" fmla="*/ 54 h 84"/>
              <a:gd name="T70" fmla="*/ 22 w 57"/>
              <a:gd name="T71" fmla="*/ 50 h 84"/>
              <a:gd name="T72" fmla="*/ 19 w 57"/>
              <a:gd name="T73" fmla="*/ 45 h 84"/>
              <a:gd name="T74" fmla="*/ 14 w 57"/>
              <a:gd name="T75" fmla="*/ 36 h 84"/>
              <a:gd name="T76" fmla="*/ 11 w 57"/>
              <a:gd name="T77" fmla="*/ 28 h 84"/>
              <a:gd name="T78" fmla="*/ 8 w 57"/>
              <a:gd name="T79" fmla="*/ 21 h 84"/>
              <a:gd name="T80" fmla="*/ 5 w 57"/>
              <a:gd name="T81" fmla="*/ 16 h 84"/>
              <a:gd name="T82" fmla="*/ 3 w 57"/>
              <a:gd name="T83" fmla="*/ 10 h 84"/>
              <a:gd name="T84" fmla="*/ 2 w 57"/>
              <a:gd name="T85" fmla="*/ 8 h 84"/>
              <a:gd name="T86" fmla="*/ 1 w 57"/>
              <a:gd name="T87" fmla="*/ 6 h 84"/>
              <a:gd name="T88" fmla="*/ 1 w 57"/>
              <a:gd name="T89" fmla="*/ 5 h 84"/>
              <a:gd name="T90" fmla="*/ 1 w 57"/>
              <a:gd name="T91" fmla="*/ 4 h 84"/>
              <a:gd name="T92" fmla="*/ 1 w 57"/>
              <a:gd name="T93" fmla="*/ 3 h 84"/>
              <a:gd name="T94" fmla="*/ 0 w 57"/>
              <a:gd name="T95" fmla="*/ 2 h 84"/>
              <a:gd name="T96" fmla="*/ 1 w 57"/>
              <a:gd name="T97" fmla="*/ 1 h 84"/>
              <a:gd name="T98" fmla="*/ 1 w 57"/>
              <a:gd name="T99" fmla="*/ 1 h 84"/>
              <a:gd name="T100" fmla="*/ 2 w 57"/>
              <a:gd name="T101" fmla="*/ 0 h 84"/>
              <a:gd name="T102" fmla="*/ 3 w 57"/>
              <a:gd name="T103" fmla="*/ 0 h 84"/>
              <a:gd name="T104" fmla="*/ 5 w 57"/>
              <a:gd name="T105" fmla="*/ 0 h 84"/>
              <a:gd name="T106" fmla="*/ 7 w 57"/>
              <a:gd name="T107" fmla="*/ 0 h 84"/>
              <a:gd name="T108" fmla="*/ 9 w 57"/>
              <a:gd name="T109" fmla="*/ 0 h 84"/>
              <a:gd name="T110" fmla="*/ 11 w 57"/>
              <a:gd name="T111" fmla="*/ 0 h 84"/>
              <a:gd name="T112" fmla="*/ 15 w 57"/>
              <a:gd name="T113" fmla="*/ 2 h 84"/>
              <a:gd name="T114" fmla="*/ 21 w 57"/>
              <a:gd name="T115" fmla="*/ 5 h 84"/>
              <a:gd name="T116" fmla="*/ 27 w 57"/>
              <a:gd name="T117" fmla="*/ 9 h 84"/>
              <a:gd name="T118" fmla="*/ 32 w 57"/>
              <a:gd name="T119" fmla="*/ 13 h 84"/>
              <a:gd name="T120" fmla="*/ 35 w 57"/>
              <a:gd name="T121" fmla="*/ 16 h 84"/>
              <a:gd name="T122" fmla="*/ 35 w 57"/>
              <a:gd name="T123" fmla="*/ 1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84">
                <a:moveTo>
                  <a:pt x="35" y="16"/>
                </a:moveTo>
                <a:lnTo>
                  <a:pt x="39" y="18"/>
                </a:lnTo>
                <a:lnTo>
                  <a:pt x="44" y="22"/>
                </a:lnTo>
                <a:lnTo>
                  <a:pt x="47" y="26"/>
                </a:lnTo>
                <a:lnTo>
                  <a:pt x="49" y="29"/>
                </a:lnTo>
                <a:lnTo>
                  <a:pt x="52" y="33"/>
                </a:lnTo>
                <a:lnTo>
                  <a:pt x="53" y="38"/>
                </a:lnTo>
                <a:lnTo>
                  <a:pt x="55" y="43"/>
                </a:lnTo>
                <a:lnTo>
                  <a:pt x="57" y="47"/>
                </a:lnTo>
                <a:lnTo>
                  <a:pt x="57" y="52"/>
                </a:lnTo>
                <a:lnTo>
                  <a:pt x="57" y="57"/>
                </a:lnTo>
                <a:lnTo>
                  <a:pt x="57" y="61"/>
                </a:lnTo>
                <a:lnTo>
                  <a:pt x="57" y="65"/>
                </a:lnTo>
                <a:lnTo>
                  <a:pt x="57" y="69"/>
                </a:lnTo>
                <a:lnTo>
                  <a:pt x="56" y="71"/>
                </a:lnTo>
                <a:lnTo>
                  <a:pt x="55" y="74"/>
                </a:lnTo>
                <a:lnTo>
                  <a:pt x="53" y="77"/>
                </a:lnTo>
                <a:lnTo>
                  <a:pt x="50" y="80"/>
                </a:lnTo>
                <a:lnTo>
                  <a:pt x="47" y="83"/>
                </a:lnTo>
                <a:lnTo>
                  <a:pt x="45" y="84"/>
                </a:lnTo>
                <a:lnTo>
                  <a:pt x="43" y="84"/>
                </a:lnTo>
                <a:lnTo>
                  <a:pt x="43" y="84"/>
                </a:lnTo>
                <a:lnTo>
                  <a:pt x="41" y="84"/>
                </a:lnTo>
                <a:lnTo>
                  <a:pt x="40" y="83"/>
                </a:lnTo>
                <a:lnTo>
                  <a:pt x="40" y="82"/>
                </a:lnTo>
                <a:lnTo>
                  <a:pt x="39" y="81"/>
                </a:lnTo>
                <a:lnTo>
                  <a:pt x="38" y="79"/>
                </a:lnTo>
                <a:lnTo>
                  <a:pt x="36" y="77"/>
                </a:lnTo>
                <a:lnTo>
                  <a:pt x="35" y="74"/>
                </a:lnTo>
                <a:lnTo>
                  <a:pt x="34" y="72"/>
                </a:lnTo>
                <a:lnTo>
                  <a:pt x="32" y="69"/>
                </a:lnTo>
                <a:lnTo>
                  <a:pt x="30" y="66"/>
                </a:lnTo>
                <a:lnTo>
                  <a:pt x="28" y="63"/>
                </a:lnTo>
                <a:lnTo>
                  <a:pt x="26" y="58"/>
                </a:lnTo>
                <a:lnTo>
                  <a:pt x="24" y="54"/>
                </a:lnTo>
                <a:lnTo>
                  <a:pt x="22" y="50"/>
                </a:lnTo>
                <a:lnTo>
                  <a:pt x="19" y="45"/>
                </a:lnTo>
                <a:lnTo>
                  <a:pt x="14" y="36"/>
                </a:lnTo>
                <a:lnTo>
                  <a:pt x="11" y="28"/>
                </a:lnTo>
                <a:lnTo>
                  <a:pt x="8" y="21"/>
                </a:lnTo>
                <a:lnTo>
                  <a:pt x="5" y="16"/>
                </a:lnTo>
                <a:lnTo>
                  <a:pt x="3" y="10"/>
                </a:lnTo>
                <a:lnTo>
                  <a:pt x="2" y="8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1" y="3"/>
                </a:lnTo>
                <a:lnTo>
                  <a:pt x="0" y="2"/>
                </a:lnTo>
                <a:lnTo>
                  <a:pt x="1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5" y="2"/>
                </a:lnTo>
                <a:lnTo>
                  <a:pt x="21" y="5"/>
                </a:lnTo>
                <a:lnTo>
                  <a:pt x="27" y="9"/>
                </a:lnTo>
                <a:lnTo>
                  <a:pt x="32" y="13"/>
                </a:lnTo>
                <a:lnTo>
                  <a:pt x="35" y="16"/>
                </a:lnTo>
                <a:lnTo>
                  <a:pt x="35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157181" y="1663955"/>
            <a:ext cx="6984776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    默读课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文，说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说课文讲了杨氏之子和谁之间发生的</a:t>
            </a:r>
            <a:r>
              <a:rPr lang="zh-CN" altLang="en-US" sz="3200">
                <a:latin typeface="黑体" pitchFamily="49" charset="-122"/>
                <a:ea typeface="黑体" pitchFamily="49" charset="-122"/>
              </a:rPr>
              <a:t>故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事。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3110136" y="3363838"/>
            <a:ext cx="2448272" cy="648072"/>
          </a:xfrm>
          <a:prstGeom prst="wedgeRoundRectCallout">
            <a:avLst>
              <a:gd name="adj1" fmla="val 49849"/>
              <a:gd name="adj2" fmla="val -17649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孔君平</a:t>
            </a:r>
            <a:endParaRPr lang="zh-CN" altLang="en-US" sz="28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6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11" y="37092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9" y="370929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582985" y="349887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1.ssl.qhimg.com/t015858735fe86859c6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874" y="1107724"/>
            <a:ext cx="2221742" cy="236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7"/>
          <p:cNvSpPr>
            <a:spLocks noChangeArrowheads="1"/>
          </p:cNvSpPr>
          <p:nvPr/>
        </p:nvSpPr>
        <p:spPr bwMode="auto">
          <a:xfrm>
            <a:off x="491928" y="1768623"/>
            <a:ext cx="5963330" cy="173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mtClean="0">
                <a:solidFill>
                  <a:schemeClr val="accent5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    孔</a:t>
            </a:r>
            <a:r>
              <a:rPr lang="zh-CN" altLang="en-US" sz="2400" b="1">
                <a:solidFill>
                  <a:schemeClr val="accent5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君</a:t>
            </a:r>
            <a:r>
              <a:rPr lang="zh-CN" altLang="en-US" sz="2400" b="1" smtClean="0">
                <a:solidFill>
                  <a:schemeClr val="accent5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平</a:t>
            </a:r>
            <a:r>
              <a:rPr lang="en-US" altLang="zh-CN" sz="2400" b="1" smtClean="0">
                <a:latin typeface="+mn-ea"/>
              </a:rPr>
              <a:t>(</a:t>
            </a:r>
            <a:r>
              <a:rPr lang="en-US" altLang="zh-CN" sz="2400" b="1">
                <a:latin typeface="+mn-ea"/>
              </a:rPr>
              <a:t>285-335</a:t>
            </a:r>
            <a:r>
              <a:rPr lang="en-US" altLang="zh-CN" sz="2400" b="1" smtClean="0">
                <a:latin typeface="+mn-ea"/>
              </a:rPr>
              <a:t>)  </a:t>
            </a:r>
            <a:r>
              <a:rPr lang="zh-CN" altLang="en-US" sz="2400" b="1" smtClean="0">
                <a:ea typeface="楷体" pitchFamily="49" charset="-122"/>
              </a:rPr>
              <a:t>孔</a:t>
            </a:r>
            <a:r>
              <a:rPr lang="zh-CN" altLang="en-US" sz="2400" b="1" dirty="0" smtClean="0">
                <a:ea typeface="楷体" pitchFamily="49" charset="-122"/>
              </a:rPr>
              <a:t>子</a:t>
            </a:r>
            <a:r>
              <a:rPr lang="zh-CN" altLang="en-US" sz="2400" b="1" dirty="0">
                <a:ea typeface="楷体" pitchFamily="49" charset="-122"/>
              </a:rPr>
              <a:t>第</a:t>
            </a:r>
            <a:r>
              <a:rPr lang="en-US" altLang="zh-CN" sz="2400" b="1" dirty="0">
                <a:ea typeface="楷体" pitchFamily="49" charset="-122"/>
              </a:rPr>
              <a:t>26</a:t>
            </a:r>
            <a:r>
              <a:rPr lang="zh-CN" altLang="en-US" sz="2400" b="1" dirty="0">
                <a:ea typeface="楷体" pitchFamily="49" charset="-122"/>
              </a:rPr>
              <a:t>代后</a:t>
            </a:r>
            <a:r>
              <a:rPr lang="zh-CN" altLang="en-US" sz="2400" b="1">
                <a:ea typeface="楷体" pitchFamily="49" charset="-122"/>
              </a:rPr>
              <a:t>人</a:t>
            </a:r>
            <a:r>
              <a:rPr lang="zh-CN" altLang="en-US" sz="2400" b="1" smtClean="0">
                <a:ea typeface="楷体" pitchFamily="49" charset="-122"/>
              </a:rPr>
              <a:t>，</a:t>
            </a:r>
            <a:endParaRPr lang="en-US" altLang="zh-CN" sz="2400" b="1" smtClean="0"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ea typeface="楷体" pitchFamily="49" charset="-122"/>
              </a:rPr>
              <a:t>晋朝</a:t>
            </a:r>
            <a:r>
              <a:rPr lang="zh-CN" altLang="en-US" sz="2400" b="1" dirty="0">
                <a:ea typeface="楷体" pitchFamily="49" charset="-122"/>
              </a:rPr>
              <a:t>人</a:t>
            </a:r>
            <a:r>
              <a:rPr lang="zh-CN" altLang="en-US" sz="2400" b="1" dirty="0" smtClean="0">
                <a:ea typeface="楷体" pitchFamily="49" charset="-122"/>
              </a:rPr>
              <a:t>，名</a:t>
            </a:r>
            <a:r>
              <a:rPr lang="zh-CN" altLang="en-US" sz="2400" b="1" smtClean="0">
                <a:ea typeface="楷体" pitchFamily="49" charset="-122"/>
              </a:rPr>
              <a:t>孔坦，</a:t>
            </a:r>
            <a:r>
              <a:rPr lang="zh-CN" altLang="en-US" sz="2400" b="1" dirty="0">
                <a:ea typeface="楷体" pitchFamily="49" charset="-122"/>
              </a:rPr>
              <a:t>字</a:t>
            </a:r>
            <a:r>
              <a:rPr lang="zh-CN" altLang="en-US" sz="2400" b="1">
                <a:ea typeface="楷体" pitchFamily="49" charset="-122"/>
              </a:rPr>
              <a:t>君</a:t>
            </a:r>
            <a:r>
              <a:rPr lang="zh-CN" altLang="en-US" sz="2400" b="1" smtClean="0">
                <a:ea typeface="楷体" pitchFamily="49" charset="-122"/>
              </a:rPr>
              <a:t>平。</a:t>
            </a:r>
            <a:r>
              <a:rPr lang="zh-CN" altLang="en-US" sz="2400" b="1" spc="50" smtClean="0">
                <a:ea typeface="楷体" pitchFamily="49" charset="-122"/>
              </a:rPr>
              <a:t>多次升迁官职至廷</a:t>
            </a:r>
            <a:r>
              <a:rPr lang="zh-CN" altLang="en-US" sz="2400" b="1" spc="50" dirty="0">
                <a:ea typeface="楷体" pitchFamily="49" charset="-122"/>
              </a:rPr>
              <a:t>尉</a:t>
            </a:r>
            <a:r>
              <a:rPr lang="en-US" altLang="zh-CN" sz="2400" b="1" spc="50">
                <a:latin typeface="+mn-ea"/>
              </a:rPr>
              <a:t>(</a:t>
            </a:r>
            <a:r>
              <a:rPr lang="zh-CN" altLang="en-US" sz="2400" b="1" spc="50" smtClean="0">
                <a:ea typeface="楷体" pitchFamily="49" charset="-122"/>
              </a:rPr>
              <a:t>掌</a:t>
            </a:r>
            <a:r>
              <a:rPr lang="zh-CN" altLang="en-US" sz="2400" b="1" smtClean="0">
                <a:ea typeface="楷体" pitchFamily="49" charset="-122"/>
              </a:rPr>
              <a:t>管刑</a:t>
            </a:r>
            <a:r>
              <a:rPr lang="zh-CN" altLang="en-US" sz="2400" b="1" dirty="0">
                <a:ea typeface="楷体" pitchFamily="49" charset="-122"/>
              </a:rPr>
              <a:t>法</a:t>
            </a:r>
            <a:r>
              <a:rPr lang="en-US" altLang="zh-CN" sz="2400" b="1" dirty="0">
                <a:latin typeface="+mn-ea"/>
              </a:rPr>
              <a:t>)</a:t>
            </a:r>
            <a:r>
              <a:rPr lang="zh-CN" altLang="en-US" sz="2400" b="1" dirty="0">
                <a:ea typeface="楷体" pitchFamily="49" charset="-122"/>
              </a:rPr>
              <a:t>，所以也称孔廷</a:t>
            </a:r>
            <a:r>
              <a:rPr lang="zh-CN" altLang="en-US" sz="2400" b="1">
                <a:ea typeface="楷体" pitchFamily="49" charset="-122"/>
              </a:rPr>
              <a:t>尉</a:t>
            </a:r>
            <a:r>
              <a:rPr lang="zh-CN" altLang="en-US" sz="2400" b="1" smtClean="0">
                <a:ea typeface="楷体" pitchFamily="49" charset="-122"/>
              </a:rPr>
              <a:t>。</a:t>
            </a:r>
            <a:endParaRPr lang="en-US" altLang="zh-CN" sz="2400" b="1" dirty="0" smtClean="0"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732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9122" y="1180946"/>
            <a:ext cx="83293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故事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的主人公是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到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他家去做客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摆出水果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招待，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指着杨梅说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: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_______________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”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 __________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回答：“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___________________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”</a:t>
            </a:r>
          </a:p>
        </p:txBody>
      </p:sp>
      <p:sp>
        <p:nvSpPr>
          <p:cNvPr id="6" name="矩形 5"/>
          <p:cNvSpPr/>
          <p:nvPr/>
        </p:nvSpPr>
        <p:spPr>
          <a:xfrm>
            <a:off x="4614980" y="1331327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杨氏之子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9798" y="1315919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君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平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34386" y="2031818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杨氏之子</a:t>
            </a:r>
          </a:p>
        </p:txBody>
      </p:sp>
      <p:sp>
        <p:nvSpPr>
          <p:cNvPr id="11" name="矩形 10"/>
          <p:cNvSpPr/>
          <p:nvPr/>
        </p:nvSpPr>
        <p:spPr>
          <a:xfrm>
            <a:off x="598170" y="3514792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杨氏之子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4334" y="2742118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君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平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23816" y="2747420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此是君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家果。</a:t>
            </a:r>
          </a:p>
        </p:txBody>
      </p:sp>
      <p:sp>
        <p:nvSpPr>
          <p:cNvPr id="15" name="矩形 14"/>
          <p:cNvSpPr/>
          <p:nvPr/>
        </p:nvSpPr>
        <p:spPr>
          <a:xfrm>
            <a:off x="4153904" y="3485763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未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闻孔雀是</a:t>
            </a:r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夫子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家禽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79512" y="311391"/>
            <a:ext cx="3096344" cy="1019936"/>
            <a:chOff x="339149" y="526987"/>
            <a:chExt cx="3096344" cy="1019936"/>
          </a:xfrm>
        </p:grpSpPr>
        <p:sp>
          <p:nvSpPr>
            <p:cNvPr id="16" name="文本框 4"/>
            <p:cNvSpPr txBox="1"/>
            <p:nvPr/>
          </p:nvSpPr>
          <p:spPr>
            <a:xfrm>
              <a:off x="1043607" y="807085"/>
              <a:ext cx="2391886" cy="46166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根据原文填一填</a:t>
              </a:r>
              <a:endParaRPr lang="zh-CN" altLang="en-US" sz="2400" b="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394" r="100000">
                          <a14:foregroundMark x1="34646" y1="42122" x2="62992" y2="47588"/>
                          <a14:foregroundMark x1="59449" y1="39871" x2="59843" y2="47910"/>
                          <a14:foregroundMark x1="52362" y1="31833" x2="70866" y2="524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149" y="526987"/>
              <a:ext cx="833002" cy="101993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19622"/>
            <a:ext cx="7704856" cy="1965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286" tIns="57806" rIns="88286" bIns="57806" numCol="1" spcCol="1270" anchor="ctr" anchorCtr="0">
            <a:noAutofit/>
          </a:bodyPr>
          <a:lstStyle/>
          <a:p>
            <a:pPr indent="622300" defTabSz="7112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再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读课</a:t>
            </a:r>
            <a:r>
              <a:rPr lang="zh-CN" altLang="en-US" sz="3200">
                <a:latin typeface="黑体" pitchFamily="49" charset="-122"/>
                <a:ea typeface="黑体" pitchFamily="49" charset="-122"/>
              </a:rPr>
              <a:t>文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，把朗读的速度放慢些，并在课文上标注出停顿处，把课文读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通</a:t>
            </a:r>
            <a:r>
              <a:rPr lang="zh-CN" altLang="en-US" sz="3200">
                <a:latin typeface="黑体" pitchFamily="49" charset="-122"/>
                <a:ea typeface="黑体" pitchFamily="49" charset="-122"/>
              </a:rPr>
              <a:t>顺</a:t>
            </a:r>
            <a:r>
              <a:rPr lang="zh-CN" altLang="en-US" sz="3200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835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21405" y="3496588"/>
            <a:ext cx="750116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Clr>
                <a:schemeClr val="bg2">
                  <a:lumMod val="50000"/>
                </a:schemeClr>
              </a:buClr>
              <a:buSzPct val="70000"/>
              <a:buFont typeface="Wingdings" pitchFamily="2" charset="2"/>
              <a:buChar char="u"/>
            </a:pP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儿</a:t>
            </a:r>
            <a:r>
              <a:rPr lang="en-US" altLang="zh-CN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应声</a:t>
            </a:r>
            <a:r>
              <a:rPr lang="en-US" altLang="zh-CN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答曰：“未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闻孔雀</a:t>
            </a:r>
            <a:r>
              <a:rPr lang="en-US" altLang="zh-CN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夫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子家禽。”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395536" y="1351533"/>
            <a:ext cx="822703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读一读下列的句子，注意朗读节奏及重音。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01229" y="1337161"/>
            <a:ext cx="18630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（课</a:t>
            </a:r>
            <a:r>
              <a:rPr lang="zh-CN" altLang="en-US" sz="2000" b="1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后</a:t>
            </a:r>
            <a:r>
              <a:rPr lang="zh-CN" altLang="en-US" sz="20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第</a:t>
            </a:r>
            <a:r>
              <a:rPr lang="en-US" altLang="zh-CN" sz="20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1</a:t>
            </a:r>
            <a:r>
              <a:rPr lang="zh-CN" altLang="en-US" sz="20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题</a:t>
            </a:r>
            <a:r>
              <a:rPr lang="zh-CN" altLang="en-US" sz="20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）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6" b="18483"/>
          <a:stretch/>
        </p:blipFill>
        <p:spPr bwMode="auto">
          <a:xfrm>
            <a:off x="7829209" y="1851669"/>
            <a:ext cx="935031" cy="1568527"/>
          </a:xfrm>
          <a:prstGeom prst="ellipse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681" y="3145888"/>
            <a:ext cx="916724" cy="17447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1223457" y="617081"/>
            <a:ext cx="1908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34350" y="2539108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25746" y="2539400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16367" y="3853522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17634" y="3853522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19952" y="4440183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39549" y="4440183"/>
            <a:ext cx="2596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457610" y="3864119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60573" y="3853521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2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2" y="19548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18599" y="2215941"/>
            <a:ext cx="73282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Clr>
                <a:srgbClr val="EEECE1">
                  <a:lumMod val="50000"/>
                </a:srgbClr>
              </a:buClr>
              <a:buSzPct val="70000"/>
              <a:buFont typeface="Wingdings" pitchFamily="2" charset="2"/>
              <a:buChar char="u"/>
            </a:pP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en-US" altLang="zh-CN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指以示儿</a:t>
            </a:r>
            <a:r>
              <a:rPr lang="en-US" altLang="zh-CN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曰：“</a:t>
            </a:r>
            <a:r>
              <a:rPr lang="zh-CN" altLang="en-US" sz="32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此</a:t>
            </a:r>
            <a:r>
              <a:rPr lang="en-US" altLang="zh-CN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君家果。”</a:t>
            </a:r>
            <a:endParaRPr lang="en-US" altLang="zh-CN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92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7649" y="627534"/>
            <a:ext cx="77048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梁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国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杨氏子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九岁，甚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聪惠。孔君平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诣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其父，父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不在，乃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呼儿出。为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设果，果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有杨梅。孔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指以示儿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曰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：“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此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君家果。”儿</a:t>
            </a:r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应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声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答曰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：“未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闻孔雀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夫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子家禽。”</a:t>
            </a:r>
          </a:p>
        </p:txBody>
      </p:sp>
      <p:sp>
        <p:nvSpPr>
          <p:cNvPr id="3" name="矩形 2"/>
          <p:cNvSpPr/>
          <p:nvPr/>
        </p:nvSpPr>
        <p:spPr>
          <a:xfrm>
            <a:off x="5420084" y="1194055"/>
            <a:ext cx="583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wèi</a:t>
            </a:r>
            <a:endParaRPr lang="zh-CN" altLang="en-US" sz="2000" b="1" dirty="0">
              <a:solidFill>
                <a:srgbClr val="FF0000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3619" y="2427734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yìng</a:t>
            </a:r>
            <a:endParaRPr lang="zh-CN" altLang="en-US" sz="2000" b="1" dirty="0">
              <a:solidFill>
                <a:srgbClr val="FF0000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95363" y="3456384"/>
            <a:ext cx="7704856" cy="1477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286" tIns="57806" rIns="88286" bIns="57806" numCol="1" spcCol="1270" anchor="ctr" anchorCtr="0">
            <a:noAutofit/>
          </a:bodyPr>
          <a:lstStyle/>
          <a:p>
            <a:pPr indent="622300" defTabSz="7112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再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读课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，把课文读正确、读流利。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79862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20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6890" y="1995686"/>
            <a:ext cx="74524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每一个句子的意思是什么呢？边默读课文，边看注释。</a:t>
            </a:r>
            <a:r>
              <a:rPr lang="zh-CN" altLang="zh-CN" sz="3200" dirty="0">
                <a:solidFill>
                  <a:srgbClr val="000000"/>
                </a:solidFill>
                <a:latin typeface="黑体"/>
                <a:ea typeface="黑体"/>
              </a:rPr>
              <a:t>同</a:t>
            </a:r>
            <a:r>
              <a:rPr lang="zh-CN" altLang="zh-CN" sz="3200" dirty="0" smtClean="0">
                <a:solidFill>
                  <a:srgbClr val="000000"/>
                </a:solidFill>
                <a:latin typeface="黑体"/>
                <a:ea typeface="黑体"/>
              </a:rPr>
              <a:t>桌</a:t>
            </a:r>
            <a:r>
              <a:rPr lang="zh-CN" altLang="en-US" sz="3200" dirty="0" smtClean="0">
                <a:solidFill>
                  <a:srgbClr val="000000"/>
                </a:solidFill>
                <a:latin typeface="黑体"/>
                <a:ea typeface="黑体"/>
              </a:rPr>
              <a:t>可以互相</a:t>
            </a:r>
            <a:r>
              <a:rPr lang="zh-CN" altLang="zh-CN" sz="3200" dirty="0" smtClean="0">
                <a:solidFill>
                  <a:srgbClr val="000000"/>
                </a:solidFill>
                <a:latin typeface="黑体"/>
                <a:ea typeface="黑体"/>
              </a:rPr>
              <a:t>交</a:t>
            </a:r>
            <a:r>
              <a:rPr lang="zh-CN" altLang="zh-CN" sz="3200" smtClean="0">
                <a:solidFill>
                  <a:srgbClr val="000000"/>
                </a:solidFill>
                <a:latin typeface="黑体"/>
                <a:ea typeface="黑体"/>
              </a:rPr>
              <a:t>流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。 </a:t>
            </a:r>
            <a:endParaRPr lang="en-US" altLang="zh-CN" sz="320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3200" b="1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                          </a:t>
            </a:r>
            <a:r>
              <a:rPr lang="zh-CN" altLang="en-US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（</a:t>
            </a:r>
            <a:r>
              <a:rPr lang="zh-CN" altLang="en-US" sz="24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课</a:t>
            </a:r>
            <a:r>
              <a:rPr lang="zh-CN" altLang="en-US" sz="2400" b="1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后</a:t>
            </a:r>
            <a:r>
              <a:rPr lang="zh-CN" altLang="en-US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第</a:t>
            </a:r>
            <a:r>
              <a:rPr lang="en-US" altLang="zh-CN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1</a:t>
            </a:r>
            <a:r>
              <a:rPr lang="zh-CN" altLang="en-US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题</a:t>
            </a:r>
            <a:r>
              <a:rPr lang="zh-CN" altLang="en-US" sz="24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5" y="4835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27" y="4882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84623" y="45277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228184" y="1419622"/>
            <a:ext cx="1368152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同</a:t>
            </a:r>
            <a:r>
              <a:rPr lang="zh-CN" altLang="en-US" sz="24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“</a:t>
            </a:r>
            <a:r>
              <a:rPr lang="zh-CN" altLang="en-US" sz="2400" b="1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慧”</a:t>
            </a:r>
            <a:endParaRPr lang="zh-CN" altLang="en-US" sz="24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80743" y="1429100"/>
            <a:ext cx="803425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非常</a:t>
            </a:r>
            <a:endParaRPr lang="zh-CN" altLang="en-US" sz="24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2009" y="3723878"/>
            <a:ext cx="7756591" cy="112646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意：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梁国，一户姓杨的人家家里有一个九岁的儿子，非常聪明。</a:t>
            </a:r>
          </a:p>
        </p:txBody>
      </p:sp>
      <p:sp>
        <p:nvSpPr>
          <p:cNvPr id="3" name="矩形 2"/>
          <p:cNvSpPr/>
          <p:nvPr/>
        </p:nvSpPr>
        <p:spPr>
          <a:xfrm>
            <a:off x="2195736" y="1962851"/>
            <a:ext cx="5128327" cy="584775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梁国杨氏子九岁，甚聪惠。</a:t>
            </a:r>
          </a:p>
        </p:txBody>
      </p:sp>
      <p:sp>
        <p:nvSpPr>
          <p:cNvPr id="10" name="矩形 9"/>
          <p:cNvSpPr/>
          <p:nvPr/>
        </p:nvSpPr>
        <p:spPr>
          <a:xfrm>
            <a:off x="6382937" y="2074530"/>
            <a:ext cx="38173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70321" y="2074530"/>
            <a:ext cx="38173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090580" y="2522480"/>
            <a:ext cx="1249725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07834" y="2507966"/>
            <a:ext cx="1374698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圆角矩形标注 14"/>
          <p:cNvSpPr/>
          <p:nvPr/>
        </p:nvSpPr>
        <p:spPr>
          <a:xfrm flipH="1">
            <a:off x="2594789" y="1401904"/>
            <a:ext cx="1080120" cy="516058"/>
          </a:xfrm>
          <a:prstGeom prst="wedgeRoundRectCallout">
            <a:avLst>
              <a:gd name="adj1" fmla="val -40430"/>
              <a:gd name="adj2" fmla="val 80567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人物</a:t>
            </a:r>
          </a:p>
        </p:txBody>
      </p:sp>
      <p:sp>
        <p:nvSpPr>
          <p:cNvPr id="16" name="圆角矩形标注 15"/>
          <p:cNvSpPr/>
          <p:nvPr/>
        </p:nvSpPr>
        <p:spPr>
          <a:xfrm>
            <a:off x="5518788" y="556595"/>
            <a:ext cx="1584176" cy="516058"/>
          </a:xfrm>
          <a:prstGeom prst="wedgeRoundRectCallout">
            <a:avLst>
              <a:gd name="adj1" fmla="val -8484"/>
              <a:gd name="adj2" fmla="val 105910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人物特点</a:t>
            </a:r>
            <a:endParaRPr lang="zh-CN" altLang="en-US" sz="2400" b="1" dirty="0">
              <a:solidFill>
                <a:srgbClr val="FFFFFF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1643464" y="1535429"/>
            <a:ext cx="926416" cy="960936"/>
            <a:chOff x="1227756" y="1158509"/>
            <a:chExt cx="926416" cy="1193466"/>
          </a:xfrm>
        </p:grpSpPr>
        <p:sp>
          <p:nvSpPr>
            <p:cNvPr id="22" name="TextBox 21"/>
            <p:cNvSpPr txBox="1"/>
            <p:nvPr/>
          </p:nvSpPr>
          <p:spPr>
            <a:xfrm rot="178132" flipV="1">
              <a:off x="1446812" y="1634483"/>
              <a:ext cx="707360" cy="468260"/>
            </a:xfrm>
            <a:prstGeom prst="rect">
              <a:avLst/>
            </a:prstGeom>
            <a:noFill/>
          </p:spPr>
          <p:txBody>
            <a:bodyPr vert="horz" wrap="square" lIns="68580" tIns="34290" rIns="68580" bIns="3429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>
                      <a:lumMod val="75000"/>
                    </a:schemeClr>
                  </a:solidFill>
                  <a:latin typeface="宋体" pitchFamily="2" charset="-122"/>
                  <a:ea typeface="宋体" pitchFamily="2" charset="-122"/>
                </a:rPr>
                <a:t>作用</a:t>
              </a:r>
              <a:endParaRPr lang="zh-CN" altLang="en-US" sz="2000" dirty="0">
                <a:solidFill>
                  <a:schemeClr val="accent2">
                    <a:lumMod val="75000"/>
                  </a:schemeClr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3" name="Freeform 9"/>
            <p:cNvSpPr/>
            <p:nvPr/>
          </p:nvSpPr>
          <p:spPr bwMode="gray">
            <a:xfrm rot="18103552" flipV="1">
              <a:off x="846432" y="1539833"/>
              <a:ext cx="1193466" cy="430817"/>
            </a:xfrm>
            <a:custGeom>
              <a:avLst/>
              <a:gdLst>
                <a:gd name="T0" fmla="*/ 580 w 580"/>
                <a:gd name="T1" fmla="*/ 0 h 798"/>
                <a:gd name="T2" fmla="*/ 578 w 580"/>
                <a:gd name="T3" fmla="*/ 90 h 798"/>
                <a:gd name="T4" fmla="*/ 568 w 580"/>
                <a:gd name="T5" fmla="*/ 174 h 798"/>
                <a:gd name="T6" fmla="*/ 552 w 580"/>
                <a:gd name="T7" fmla="*/ 252 h 798"/>
                <a:gd name="T8" fmla="*/ 526 w 580"/>
                <a:gd name="T9" fmla="*/ 324 h 798"/>
                <a:gd name="T10" fmla="*/ 494 w 580"/>
                <a:gd name="T11" fmla="*/ 390 h 798"/>
                <a:gd name="T12" fmla="*/ 452 w 580"/>
                <a:gd name="T13" fmla="*/ 450 h 798"/>
                <a:gd name="T14" fmla="*/ 402 w 580"/>
                <a:gd name="T15" fmla="*/ 508 h 798"/>
                <a:gd name="T16" fmla="*/ 342 w 580"/>
                <a:gd name="T17" fmla="*/ 560 h 798"/>
                <a:gd name="T18" fmla="*/ 270 w 580"/>
                <a:gd name="T19" fmla="*/ 610 h 798"/>
                <a:gd name="T20" fmla="*/ 188 w 580"/>
                <a:gd name="T21" fmla="*/ 656 h 798"/>
                <a:gd name="T22" fmla="*/ 188 w 580"/>
                <a:gd name="T23" fmla="*/ 798 h 798"/>
                <a:gd name="T24" fmla="*/ 0 w 580"/>
                <a:gd name="T25" fmla="*/ 514 h 798"/>
                <a:gd name="T26" fmla="*/ 188 w 580"/>
                <a:gd name="T27" fmla="*/ 230 h 798"/>
                <a:gd name="T28" fmla="*/ 188 w 580"/>
                <a:gd name="T29" fmla="*/ 372 h 798"/>
                <a:gd name="T30" fmla="*/ 224 w 580"/>
                <a:gd name="T31" fmla="*/ 368 h 798"/>
                <a:gd name="T32" fmla="*/ 264 w 580"/>
                <a:gd name="T33" fmla="*/ 356 h 798"/>
                <a:gd name="T34" fmla="*/ 306 w 580"/>
                <a:gd name="T35" fmla="*/ 336 h 798"/>
                <a:gd name="T36" fmla="*/ 348 w 580"/>
                <a:gd name="T37" fmla="*/ 310 h 798"/>
                <a:gd name="T38" fmla="*/ 392 w 580"/>
                <a:gd name="T39" fmla="*/ 280 h 798"/>
                <a:gd name="T40" fmla="*/ 432 w 580"/>
                <a:gd name="T41" fmla="*/ 246 h 798"/>
                <a:gd name="T42" fmla="*/ 472 w 580"/>
                <a:gd name="T43" fmla="*/ 208 h 798"/>
                <a:gd name="T44" fmla="*/ 506 w 580"/>
                <a:gd name="T45" fmla="*/ 166 h 798"/>
                <a:gd name="T46" fmla="*/ 536 w 580"/>
                <a:gd name="T47" fmla="*/ 124 h 798"/>
                <a:gd name="T48" fmla="*/ 558 w 580"/>
                <a:gd name="T49" fmla="*/ 82 h 798"/>
                <a:gd name="T50" fmla="*/ 574 w 580"/>
                <a:gd name="T51" fmla="*/ 40 h 798"/>
                <a:gd name="T52" fmla="*/ 578 w 580"/>
                <a:gd name="T53" fmla="*/ 0 h 798"/>
                <a:gd name="T54" fmla="*/ 580 w 580"/>
                <a:gd name="T55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35010" y="1275606"/>
            <a:ext cx="799954" cy="8079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总起全文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23928" y="2643758"/>
            <a:ext cx="4536504" cy="83099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“</a:t>
            </a:r>
            <a:r>
              <a:rPr lang="zh-CN" altLang="en-US" sz="2400" b="1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聪惠”是“聪明，有智慧”的意思，现</a:t>
            </a:r>
            <a:r>
              <a:rPr lang="zh-CN" altLang="en-US" sz="2400" b="1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在一般写为</a:t>
            </a:r>
            <a:r>
              <a:rPr lang="zh-CN" altLang="en-US" sz="2400" b="1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“聪</a:t>
            </a:r>
            <a:r>
              <a:rPr lang="zh-CN" altLang="en-US" sz="2400" b="1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慧”</a:t>
            </a:r>
            <a:endParaRPr lang="zh-CN" altLang="en-US" sz="2400" b="1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48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24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14470" y="2005656"/>
            <a:ext cx="59538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孔君平诣其父，父不在，乃呼儿出</a:t>
            </a:r>
            <a:r>
              <a:rPr lang="zh-CN" altLang="en-US" sz="2800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5757719" y="2082185"/>
            <a:ext cx="347027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92790" y="2082185"/>
            <a:ext cx="347027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TextBox 66"/>
          <p:cNvSpPr txBox="1"/>
          <p:nvPr/>
        </p:nvSpPr>
        <p:spPr>
          <a:xfrm>
            <a:off x="2664590" y="2668855"/>
            <a:ext cx="803425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拜访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0" name="TextBox 66"/>
          <p:cNvSpPr txBox="1"/>
          <p:nvPr/>
        </p:nvSpPr>
        <p:spPr>
          <a:xfrm>
            <a:off x="5252447" y="2656395"/>
            <a:ext cx="1422184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就，于</a:t>
            </a:r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是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1560" y="3363838"/>
            <a:ext cx="7756591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意：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孔君平来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拜访这个孩子的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父亲，可是父亲不在，于是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便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叫孩子出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来。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319118" y="2511782"/>
            <a:ext cx="2946789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圆角矩形标注 17"/>
          <p:cNvSpPr/>
          <p:nvPr/>
        </p:nvSpPr>
        <p:spPr>
          <a:xfrm>
            <a:off x="2892790" y="699542"/>
            <a:ext cx="3526180" cy="831116"/>
          </a:xfrm>
          <a:prstGeom prst="wedgeRoundRectCallout">
            <a:avLst>
              <a:gd name="adj1" fmla="val 15699"/>
              <a:gd name="adj2" fmla="val 92706"/>
              <a:gd name="adj3" fmla="val 16667"/>
            </a:avLst>
          </a:prstGeom>
          <a:solidFill>
            <a:srgbClr val="00B0F0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两家的关系很好，</a:t>
            </a:r>
            <a:r>
              <a:rPr lang="zh-CN" altLang="en-US" sz="2400" b="1" dirty="0" smtClean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常来常往，他</a:t>
            </a:r>
            <a:r>
              <a:rPr lang="zh-CN" altLang="en-US" sz="24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和孩子也很</a:t>
            </a:r>
            <a:r>
              <a:rPr lang="zh-CN" altLang="en-US" sz="2400" b="1" dirty="0" smtClean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熟。</a:t>
            </a:r>
            <a:endParaRPr lang="zh-CN" altLang="en-US" sz="2400" b="1" dirty="0">
              <a:solidFill>
                <a:srgbClr val="FFFFFF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59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0" grpId="0" animBg="1"/>
      <p:bldP spid="14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25086" y="1806040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为设果，果有杨梅。</a:t>
            </a:r>
          </a:p>
        </p:txBody>
      </p:sp>
      <p:sp>
        <p:nvSpPr>
          <p:cNvPr id="3" name="矩形 2"/>
          <p:cNvSpPr/>
          <p:nvPr/>
        </p:nvSpPr>
        <p:spPr>
          <a:xfrm>
            <a:off x="2220321" y="1890629"/>
            <a:ext cx="327309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7022" y="1890630"/>
            <a:ext cx="34631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6" name="TextBox 66"/>
          <p:cNvSpPr txBox="1"/>
          <p:nvPr/>
        </p:nvSpPr>
        <p:spPr>
          <a:xfrm>
            <a:off x="976067" y="1853468"/>
            <a:ext cx="1112805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替</a:t>
            </a:r>
            <a:r>
              <a:rPr lang="zh-CN" altLang="en-US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、</a:t>
            </a:r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给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7" name="TextBox 66"/>
          <p:cNvSpPr txBox="1"/>
          <p:nvPr/>
        </p:nvSpPr>
        <p:spPr>
          <a:xfrm>
            <a:off x="2386767" y="2401268"/>
            <a:ext cx="1731564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摆放</a:t>
            </a:r>
            <a:r>
              <a:rPr lang="zh-CN" altLang="en-US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，</a:t>
            </a:r>
            <a:r>
              <a:rPr lang="zh-CN" altLang="en-US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摆</a:t>
            </a:r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设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3153" y="3867894"/>
            <a:ext cx="7724040" cy="52322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意：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孩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子为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孔君平端来水果，水果中有杨梅。</a:t>
            </a:r>
          </a:p>
        </p:txBody>
      </p:sp>
      <p:pic>
        <p:nvPicPr>
          <p:cNvPr id="3074" name="Picture 2" descr="http://img.mp.itc.cn/upload/20170601/2cbc1136edc24e359cfe78f4b631a052_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272" y="1785972"/>
            <a:ext cx="3015153" cy="16922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圆角矩形标注 9"/>
          <p:cNvSpPr/>
          <p:nvPr/>
        </p:nvSpPr>
        <p:spPr>
          <a:xfrm>
            <a:off x="543153" y="711044"/>
            <a:ext cx="2761802" cy="578882"/>
          </a:xfrm>
          <a:prstGeom prst="wedgeRoundRectCallout">
            <a:avLst>
              <a:gd name="adj1" fmla="val 30900"/>
              <a:gd name="adj2" fmla="val 87181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谁为谁设果呢？</a:t>
            </a:r>
            <a:endParaRPr lang="zh-CN" altLang="en-US" sz="28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Box 66"/>
          <p:cNvSpPr txBox="1"/>
          <p:nvPr/>
        </p:nvSpPr>
        <p:spPr>
          <a:xfrm>
            <a:off x="3326243" y="1334740"/>
            <a:ext cx="1112805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水果中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67304" y="1884068"/>
            <a:ext cx="34631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88872" y="1440555"/>
            <a:ext cx="67130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wèi</a:t>
            </a:r>
            <a:r>
              <a:rPr lang="en-US" sz="2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24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4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6" grpId="0" animBg="1"/>
      <p:bldP spid="17" grpId="0" animBg="1"/>
      <p:bldP spid="18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37548" y="2120538"/>
            <a:ext cx="5570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孔指以示儿曰：“此是君家果。”</a:t>
            </a:r>
          </a:p>
        </p:txBody>
      </p:sp>
      <p:sp>
        <p:nvSpPr>
          <p:cNvPr id="11" name="矩形 10"/>
          <p:cNvSpPr/>
          <p:nvPr/>
        </p:nvSpPr>
        <p:spPr>
          <a:xfrm>
            <a:off x="2899685" y="2217345"/>
            <a:ext cx="347027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45868" y="2217344"/>
            <a:ext cx="347027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89876" y="2200075"/>
            <a:ext cx="347027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2" name="TextBox 66"/>
          <p:cNvSpPr txBox="1"/>
          <p:nvPr/>
        </p:nvSpPr>
        <p:spPr>
          <a:xfrm>
            <a:off x="2072727" y="2715766"/>
            <a:ext cx="1422184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给</a:t>
            </a:r>
            <a:r>
              <a:rPr lang="en-US" altLang="zh-CN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……</a:t>
            </a:r>
            <a:r>
              <a:rPr lang="zh-CN" altLang="en-US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看</a:t>
            </a:r>
          </a:p>
        </p:txBody>
      </p:sp>
      <p:sp>
        <p:nvSpPr>
          <p:cNvPr id="26" name="TextBox 66"/>
          <p:cNvSpPr txBox="1"/>
          <p:nvPr/>
        </p:nvSpPr>
        <p:spPr>
          <a:xfrm>
            <a:off x="3573898" y="2715766"/>
            <a:ext cx="494046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说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TextBox 66"/>
          <p:cNvSpPr txBox="1"/>
          <p:nvPr/>
        </p:nvSpPr>
        <p:spPr>
          <a:xfrm>
            <a:off x="4616366" y="2715766"/>
            <a:ext cx="494046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这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94168" y="3416759"/>
            <a:ext cx="7069854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意：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孔君平指着杨梅对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孩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子说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：“这是你家的水果。”</a:t>
            </a:r>
          </a:p>
        </p:txBody>
      </p:sp>
      <p:pic>
        <p:nvPicPr>
          <p:cNvPr id="2050" name="Picture 2" descr="http://pic.51yuansu.com/pic3/cover/03/30/76/5b80d19fdc12c_61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65298"/>
            <a:ext cx="2815958" cy="28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标注 13"/>
          <p:cNvSpPr/>
          <p:nvPr/>
        </p:nvSpPr>
        <p:spPr>
          <a:xfrm>
            <a:off x="111385" y="1271190"/>
            <a:ext cx="4920582" cy="578882"/>
          </a:xfrm>
          <a:prstGeom prst="wedgeRoundRectCallout">
            <a:avLst>
              <a:gd name="adj1" fmla="val 15027"/>
              <a:gd name="adj2" fmla="val 88826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孔君平指给孩子看的是什么？</a:t>
            </a:r>
            <a:endParaRPr lang="zh-CN" altLang="en-US" sz="28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2" grpId="0" animBg="1"/>
      <p:bldP spid="26" grpId="0" animBg="1"/>
      <p:bldP spid="27" grpId="0" animBg="1"/>
      <p:bldP spid="28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4546" y="1869666"/>
            <a:ext cx="68450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儿应声答曰：“未闻孔雀是夫子家禽。</a:t>
            </a:r>
            <a:r>
              <a:rPr lang="zh-CN" altLang="en-US" sz="2800" dirty="0">
                <a:latin typeface="楷体" pitchFamily="49" charset="-122"/>
                <a:ea typeface="楷体" pitchFamily="49" charset="-122"/>
              </a:rPr>
              <a:t>”</a:t>
            </a:r>
          </a:p>
        </p:txBody>
      </p:sp>
      <p:sp>
        <p:nvSpPr>
          <p:cNvPr id="17" name="矩形 16"/>
          <p:cNvSpPr/>
          <p:nvPr/>
        </p:nvSpPr>
        <p:spPr>
          <a:xfrm>
            <a:off x="6481133" y="1940416"/>
            <a:ext cx="712879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93256" y="1940416"/>
            <a:ext cx="720080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29618" y="1940416"/>
            <a:ext cx="720080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7" name="TextBox 66"/>
          <p:cNvSpPr txBox="1"/>
          <p:nvPr/>
        </p:nvSpPr>
        <p:spPr>
          <a:xfrm>
            <a:off x="1043609" y="1119198"/>
            <a:ext cx="2443905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随着</a:t>
            </a:r>
            <a:r>
              <a:rPr lang="zh-CN" altLang="en-US" dirty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声音，</a:t>
            </a:r>
            <a:r>
              <a:rPr lang="zh-CN" altLang="en-US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马</a:t>
            </a:r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上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39" name="TextBox 66"/>
          <p:cNvSpPr txBox="1"/>
          <p:nvPr/>
        </p:nvSpPr>
        <p:spPr>
          <a:xfrm>
            <a:off x="3487514" y="2542133"/>
            <a:ext cx="1422184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没有</a:t>
            </a:r>
            <a:r>
              <a:rPr lang="zh-CN" altLang="en-US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听</a:t>
            </a:r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说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40" name="TextBox 66"/>
          <p:cNvSpPr txBox="1"/>
          <p:nvPr/>
        </p:nvSpPr>
        <p:spPr>
          <a:xfrm>
            <a:off x="6481133" y="1016195"/>
            <a:ext cx="2397473" cy="83099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家中的鸟，意思与现代汉语不同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74783" y="3507854"/>
            <a:ext cx="7344816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意：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孩子马上回答说：“没听说孔雀是先生您家的鸟。”</a:t>
            </a:r>
          </a:p>
        </p:txBody>
      </p:sp>
      <p:sp>
        <p:nvSpPr>
          <p:cNvPr id="10" name="矩形 9"/>
          <p:cNvSpPr/>
          <p:nvPr/>
        </p:nvSpPr>
        <p:spPr>
          <a:xfrm>
            <a:off x="1666100" y="1534021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yìng</a:t>
            </a:r>
            <a:endParaRPr lang="zh-CN" altLang="en-US" sz="2000" b="1" dirty="0">
              <a:solidFill>
                <a:srgbClr val="FF0000"/>
              </a:solidFill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pic>
        <p:nvPicPr>
          <p:cNvPr id="3074" name="Picture 2" descr="http://pic.51yuansu.com/pic3/cover/03/96/24/5d89be24819d9_6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910" y="-201703"/>
            <a:ext cx="2142119" cy="214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5702919" y="1915276"/>
            <a:ext cx="712879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TextBox 66"/>
          <p:cNvSpPr txBox="1"/>
          <p:nvPr/>
        </p:nvSpPr>
        <p:spPr>
          <a:xfrm>
            <a:off x="5348266" y="2542133"/>
            <a:ext cx="2871333" cy="83099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古</a:t>
            </a:r>
            <a:r>
              <a:rPr lang="zh-CN" altLang="en-US" smtClean="0">
                <a:solidFill>
                  <a:srgbClr val="0000FF"/>
                </a:solidFill>
                <a:latin typeface="仿宋" pitchFamily="49" charset="-122"/>
                <a:ea typeface="仿宋" pitchFamily="49" charset="-122"/>
              </a:rPr>
              <a:t>时对男子的敬称，这里指孔君平</a:t>
            </a:r>
            <a:endParaRPr lang="zh-CN" altLang="en-US" dirty="0">
              <a:solidFill>
                <a:srgbClr val="0000FF"/>
              </a:solidFill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43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3" grpId="0" animBg="1"/>
      <p:bldP spid="37" grpId="0" animBg="1"/>
      <p:bldP spid="39" grpId="0" animBg="1"/>
      <p:bldP spid="40" grpId="0" animBg="1"/>
      <p:bldP spid="4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6058" y="1289863"/>
            <a:ext cx="8136904" cy="2839239"/>
          </a:xfrm>
          <a:prstGeom prst="rect">
            <a:avLst/>
          </a:prstGeom>
          <a:ln w="25400">
            <a:noFill/>
            <a:prstDash val="dashDot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  在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梁国，一户姓杨的人家家里有一个九岁的儿子，非常聪明。孔君平来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拜访这个孩子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的父亲，可是父亲不在，于是便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叫孩子出来。孩子为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孔君平端来水果，水果中有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梅。孔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君平指着杨梅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对孩子说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：“这是你家的水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果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。”孩子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马上回答说：“没听说孔雀是先生您家的鸟。”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495472" y="644787"/>
            <a:ext cx="1008698" cy="50387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charset="0"/>
                <a:ea typeface="微软雅黑" panose="020B0503020204020204" charset="0"/>
              </a:rPr>
              <a:t>译文</a:t>
            </a:r>
          </a:p>
        </p:txBody>
      </p:sp>
    </p:spTree>
    <p:extLst>
      <p:ext uri="{BB962C8B-B14F-4D97-AF65-F5344CB8AC3E}">
        <p14:creationId xmlns:p14="http://schemas.microsoft.com/office/powerpoint/2010/main" val="51011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2916" y="915566"/>
            <a:ext cx="50835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故事中，孩子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用巧妙的语言回答了对方的玩笑话。下节课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我们继续感受课文风趣的语言。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" t="4640" r="5203" b="4640"/>
          <a:stretch/>
        </p:blipFill>
        <p:spPr bwMode="auto">
          <a:xfrm>
            <a:off x="323528" y="1346899"/>
            <a:ext cx="3051476" cy="2184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18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4874" y="2385050"/>
            <a:ext cx="749173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梁（       ） </a:t>
            </a:r>
            <a:r>
              <a:rPr lang="zh-CN" altLang="en-US" sz="27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惠（       </a:t>
            </a:r>
            <a:r>
              <a:rPr lang="zh-CN" altLang="en-US" sz="27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诣（       ）                           </a:t>
            </a:r>
          </a:p>
          <a:p>
            <a:pPr lvl="0">
              <a:lnSpc>
                <a:spcPct val="150000"/>
              </a:lnSpc>
            </a:pPr>
            <a:r>
              <a:rPr lang="zh-CN" altLang="en-US" sz="27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粱</a:t>
            </a: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   ） </a:t>
            </a:r>
            <a:r>
              <a:rPr lang="zh-CN" altLang="en-US" sz="27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慧（       </a:t>
            </a:r>
            <a:r>
              <a:rPr lang="zh-CN" altLang="en-US" sz="27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指（       ）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95536" y="1563638"/>
            <a:ext cx="7590155" cy="13388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黑体" pitchFamily="49" charset="-122"/>
                <a:ea typeface="黑体" pitchFamily="49" charset="-122"/>
              </a:rPr>
              <a:t>一、比一比，再组词。</a:t>
            </a:r>
          </a:p>
          <a:p>
            <a:pPr>
              <a:lnSpc>
                <a:spcPct val="150000"/>
              </a:lnSpc>
            </a:pPr>
            <a:r>
              <a:rPr lang="zh-CN" altLang="en-US" sz="2700" b="1" dirty="0">
                <a:latin typeface="黑体" pitchFamily="49" charset="-122"/>
                <a:ea typeface="黑体" pitchFamily="49" charset="-122"/>
              </a:rPr>
              <a:t>  </a:t>
            </a:r>
          </a:p>
        </p:txBody>
      </p:sp>
      <p:sp>
        <p:nvSpPr>
          <p:cNvPr id="11" name="矩形 10"/>
          <p:cNvSpPr/>
          <p:nvPr/>
        </p:nvSpPr>
        <p:spPr>
          <a:xfrm>
            <a:off x="1992372" y="242773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桥梁</a:t>
            </a:r>
          </a:p>
        </p:txBody>
      </p:sp>
      <p:sp>
        <p:nvSpPr>
          <p:cNvPr id="12" name="矩形 11"/>
          <p:cNvSpPr/>
          <p:nvPr/>
        </p:nvSpPr>
        <p:spPr>
          <a:xfrm>
            <a:off x="4557611" y="244643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恩惠</a:t>
            </a:r>
          </a:p>
        </p:txBody>
      </p:sp>
      <p:sp>
        <p:nvSpPr>
          <p:cNvPr id="15" name="矩形 14"/>
          <p:cNvSpPr/>
          <p:nvPr/>
        </p:nvSpPr>
        <p:spPr>
          <a:xfrm>
            <a:off x="7123579" y="244045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造诣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1992371" y="305784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高粱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4557611" y="306847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智慧</a:t>
            </a:r>
          </a:p>
        </p:txBody>
      </p:sp>
      <p:sp>
        <p:nvSpPr>
          <p:cNvPr id="21" name="矩形 20"/>
          <p:cNvSpPr/>
          <p:nvPr/>
        </p:nvSpPr>
        <p:spPr>
          <a:xfrm>
            <a:off x="7123579" y="304593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手指</a:t>
            </a:r>
          </a:p>
        </p:txBody>
      </p:sp>
      <p:sp>
        <p:nvSpPr>
          <p:cNvPr id="3" name="左大括号 2"/>
          <p:cNvSpPr/>
          <p:nvPr/>
        </p:nvSpPr>
        <p:spPr>
          <a:xfrm>
            <a:off x="1051818" y="2624249"/>
            <a:ext cx="93274" cy="9361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大括号 13"/>
          <p:cNvSpPr/>
          <p:nvPr/>
        </p:nvSpPr>
        <p:spPr>
          <a:xfrm>
            <a:off x="3635896" y="2643758"/>
            <a:ext cx="93274" cy="9361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大括号 16"/>
          <p:cNvSpPr/>
          <p:nvPr/>
        </p:nvSpPr>
        <p:spPr>
          <a:xfrm>
            <a:off x="6238817" y="2634882"/>
            <a:ext cx="93274" cy="9361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15" y="41554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78" y="43300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本框 14"/>
          <p:cNvSpPr txBox="1"/>
          <p:nvPr/>
        </p:nvSpPr>
        <p:spPr>
          <a:xfrm>
            <a:off x="755576" y="386970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3471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616" y="1923678"/>
            <a:ext cx="7272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本文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作者</a:t>
            </a:r>
            <a:r>
              <a:rPr lang="en-US" altLang="zh-CN" sz="2800" b="1" u="sng" dirty="0" smtClean="0">
                <a:latin typeface="楷体" pitchFamily="49" charset="-122"/>
                <a:ea typeface="楷体" pitchFamily="49" charset="-122"/>
              </a:rPr>
              <a:t>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，南朝宋文学家。撰有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《___________》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，记述汉末、魏、晋士大夫的言行。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3460" y="729431"/>
            <a:ext cx="1923925" cy="6181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7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二、填空。</a:t>
            </a:r>
            <a:endParaRPr lang="zh-CN" altLang="en-US" sz="27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39129" y="2011854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刘义庆</a:t>
            </a:r>
          </a:p>
        </p:txBody>
      </p:sp>
      <p:sp>
        <p:nvSpPr>
          <p:cNvPr id="9" name="矩形 8"/>
          <p:cNvSpPr/>
          <p:nvPr/>
        </p:nvSpPr>
        <p:spPr>
          <a:xfrm>
            <a:off x="2411760" y="269660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世说新语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705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2211709"/>
            <a:ext cx="7478180" cy="144808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杨氏之子的机智体现在哪里呢？让我们一起走进课文寻找答案吧！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75856" y="195486"/>
            <a:ext cx="2816225" cy="715962"/>
            <a:chOff x="2827489" y="990154"/>
            <a:chExt cx="2816225" cy="715962"/>
          </a:xfrm>
        </p:grpSpPr>
        <p:sp>
          <p:nvSpPr>
            <p:cNvPr id="5" name="文本框 1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827489" y="99015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>
              <a:off x="5351614" y="117589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 rot="10800000">
              <a:off x="2827489" y="117589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9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302642"/>
            <a:ext cx="74865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itchFamily="2" charset="-122"/>
                <a:ea typeface="黑体" pitchFamily="2" charset="-122"/>
              </a:rPr>
              <a:t>读课文，思考：</a:t>
            </a:r>
            <a:endParaRPr lang="en-US" altLang="zh-CN" sz="3200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smtClean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故</a:t>
            </a:r>
            <a:r>
              <a:rPr lang="zh-CN" altLang="en-US" sz="3200" dirty="0">
                <a:latin typeface="黑体" pitchFamily="2" charset="-122"/>
                <a:ea typeface="黑体" pitchFamily="2" charset="-122"/>
              </a:rPr>
              <a:t>事中，杨氏之子只回答了孔君平一句话，为什么就说他“甚聪惠”</a:t>
            </a:r>
            <a:r>
              <a:rPr lang="zh-CN" altLang="en-US" sz="3200">
                <a:latin typeface="黑体" pitchFamily="2" charset="-122"/>
                <a:ea typeface="黑体" pitchFamily="2" charset="-122"/>
              </a:rPr>
              <a:t>呢</a:t>
            </a:r>
            <a:r>
              <a:rPr lang="zh-CN" altLang="en-US" sz="3200" smtClean="0">
                <a:latin typeface="黑体" pitchFamily="2" charset="-122"/>
                <a:ea typeface="黑体" pitchFamily="2" charset="-122"/>
              </a:rPr>
              <a:t>？</a:t>
            </a:r>
            <a:endParaRPr lang="en-US" altLang="zh-CN" sz="320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3200" b="1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                         </a:t>
            </a:r>
            <a:r>
              <a:rPr lang="zh-CN" altLang="en-US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（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课</a:t>
            </a:r>
            <a:r>
              <a:rPr lang="zh-CN" altLang="en-US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后第</a:t>
            </a:r>
            <a:r>
              <a:rPr lang="en-US" altLang="zh-CN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en-US" sz="2400" b="1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题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）</a:t>
            </a:r>
            <a:endParaRPr lang="en-US" altLang="zh-CN" sz="2400" dirty="0" smtClean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640" y="4349630"/>
            <a:ext cx="6480720" cy="5616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主要表现在他回答孔君平的话语上。</a:t>
            </a:r>
            <a:endParaRPr lang="zh-CN" altLang="en-US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370249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37501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55576" y="339502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43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20922" y="1547138"/>
            <a:ext cx="3480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“此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是君家果。”</a:t>
            </a:r>
          </a:p>
        </p:txBody>
      </p:sp>
      <p:sp>
        <p:nvSpPr>
          <p:cNvPr id="6" name="矩形 5"/>
          <p:cNvSpPr/>
          <p:nvPr/>
        </p:nvSpPr>
        <p:spPr>
          <a:xfrm>
            <a:off x="1259632" y="915566"/>
            <a:ext cx="4716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孔君平为什么要这样说？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1783" y="2283718"/>
            <a:ext cx="7348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    他看到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杨梅，联想到孩子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姓氏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就故意逗孩子：“这是你家的水果。”意思是，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你姓杨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它叫杨梅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你们本是一家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嘛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！这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信手拈来的玩笑话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，很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有趣。</a:t>
            </a:r>
          </a:p>
        </p:txBody>
      </p:sp>
      <p:sp>
        <p:nvSpPr>
          <p:cNvPr id="8" name="矩形 7"/>
          <p:cNvSpPr/>
          <p:nvPr/>
        </p:nvSpPr>
        <p:spPr>
          <a:xfrm>
            <a:off x="1963953" y="4083918"/>
            <a:ext cx="4716356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杨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氏</a:t>
            </a:r>
            <a:r>
              <a:rPr lang="en-US" altLang="zh-CN" sz="3200" b="1" smtClean="0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杨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梅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君家果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4168" y="1275605"/>
            <a:ext cx="2736304" cy="830997"/>
          </a:xfrm>
          <a:prstGeom prst="borderCallout1">
            <a:avLst>
              <a:gd name="adj1" fmla="val 18750"/>
              <a:gd name="adj2" fmla="val -8333"/>
              <a:gd name="adj3" fmla="val 73330"/>
              <a:gd name="adj4" fmla="val -45643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/>
              <a:t>试着读出孔君平话里的风趣与调侃</a:t>
            </a:r>
            <a:endParaRPr lang="zh-CN" altLang="en-US" sz="2400" b="1"/>
          </a:p>
        </p:txBody>
      </p:sp>
    </p:spTree>
    <p:extLst>
      <p:ext uri="{BB962C8B-B14F-4D97-AF65-F5344CB8AC3E}">
        <p14:creationId xmlns:p14="http://schemas.microsoft.com/office/powerpoint/2010/main" val="193645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40607" y="1545947"/>
            <a:ext cx="5380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未闻孔雀是夫子家禽。</a:t>
            </a:r>
            <a:r>
              <a:rPr lang="zh-CN" altLang="en-US" sz="3200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”</a:t>
            </a:r>
          </a:p>
        </p:txBody>
      </p:sp>
      <p:sp>
        <p:nvSpPr>
          <p:cNvPr id="8" name="矩形 7"/>
          <p:cNvSpPr/>
          <p:nvPr/>
        </p:nvSpPr>
        <p:spPr>
          <a:xfrm>
            <a:off x="535757" y="2355726"/>
            <a:ext cx="81409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    孩子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马上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听懂了对方是在用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姓氏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打趣，他想到孔君平的姓氏，又联想到孔雀的第一个字也是孔，便说：“没听说孔雀是您家的鸟。”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59632" y="771550"/>
            <a:ext cx="4304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孩子是怎么回答的呢？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27779" y="4240326"/>
            <a:ext cx="554029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孔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君平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孔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雀</a:t>
            </a:r>
            <a:r>
              <a:rPr lang="en-US" altLang="zh-CN" sz="3200" b="1" smtClean="0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夫子家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禽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8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2593" y="781417"/>
            <a:ext cx="576064" cy="366254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itchFamily="2" charset="-122"/>
                <a:ea typeface="黑体" pitchFamily="2" charset="-122"/>
              </a:rPr>
              <a:t>都在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姓氏</a:t>
            </a:r>
            <a:r>
              <a:rPr lang="zh-CN" altLang="en-US" sz="2800" b="1" dirty="0" smtClean="0">
                <a:latin typeface="黑体" pitchFamily="2" charset="-122"/>
                <a:ea typeface="黑体" pitchFamily="2" charset="-122"/>
              </a:rPr>
              <a:t>上做文章</a:t>
            </a:r>
            <a:endParaRPr lang="zh-CN" altLang="en-US" sz="2800" b="1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775" y="751770"/>
            <a:ext cx="2215097" cy="1343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204853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梅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7576" y="1235067"/>
            <a:ext cx="18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氏之子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6955" y="348139"/>
            <a:ext cx="1152261" cy="21930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35696" y="420877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雀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3447878"/>
            <a:ext cx="1468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君平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8194" name="Picture 2" descr="http://att2.citysbs.com/hangzhou/sns01/forum/2011/07/12-16/middle_20110712_4282f99d628ab9a8c6cdwgaYAcZzcZv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" t="1982" r="1071" b="7488"/>
          <a:stretch/>
        </p:blipFill>
        <p:spPr bwMode="auto">
          <a:xfrm>
            <a:off x="1185733" y="2704902"/>
            <a:ext cx="2306147" cy="1528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84" r="9335" b="7079"/>
          <a:stretch/>
        </p:blipFill>
        <p:spPr bwMode="auto">
          <a:xfrm>
            <a:off x="7073670" y="2533721"/>
            <a:ext cx="1170738" cy="2313424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5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8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右箭头 14"/>
          <p:cNvSpPr/>
          <p:nvPr/>
        </p:nvSpPr>
        <p:spPr>
          <a:xfrm rot="5400000">
            <a:off x="5994387" y="2549283"/>
            <a:ext cx="348431" cy="12855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715594" y="269660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否定</a:t>
            </a:r>
            <a:endParaRPr lang="zh-CN" altLang="en-US" sz="2800" dirty="0">
              <a:solidFill>
                <a:srgbClr val="0070C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99592" y="1946754"/>
            <a:ext cx="3152560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孔雀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非</a:t>
            </a:r>
            <a:r>
              <a:rPr lang="zh-CN" altLang="zh-CN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夫子</a:t>
            </a:r>
            <a:r>
              <a:rPr lang="zh-CN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家禽。</a:t>
            </a:r>
            <a:endParaRPr lang="zh-CN" altLang="zh-CN" b="1" dirty="0">
              <a:effectLst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81996" y="1927597"/>
            <a:ext cx="3747889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未闻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孔雀是夫子家禽。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87824" y="3363837"/>
            <a:ext cx="5242061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婉转</a:t>
            </a:r>
            <a:r>
              <a:rPr lang="zh-CN" altLang="en-US" sz="24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对答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，表现</a:t>
            </a:r>
            <a:r>
              <a:rPr lang="zh-CN" altLang="en-US" sz="24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了应有的礼貌，这足以反映出孩子思维的敏捷，语言的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机智，使</a:t>
            </a:r>
            <a:r>
              <a:rPr lang="zh-CN" altLang="en-US" sz="24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孔君平无语可答了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067944" y="1858621"/>
            <a:ext cx="0" cy="857145"/>
          </a:xfrm>
          <a:prstGeom prst="line">
            <a:avLst/>
          </a:prstGeom>
          <a:ln w="19050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573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10333" y="712940"/>
            <a:ext cx="69665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比一比这两句话的异同，为什么孩子不直接说“孔雀非夫子家禽”？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533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80571" y="3322942"/>
            <a:ext cx="4467693" cy="1224136"/>
            <a:chOff x="2531394" y="2859782"/>
            <a:chExt cx="4261420" cy="1224136"/>
          </a:xfrm>
        </p:grpSpPr>
        <p:sp>
          <p:nvSpPr>
            <p:cNvPr id="7" name="云形标注 6"/>
            <p:cNvSpPr/>
            <p:nvPr/>
          </p:nvSpPr>
          <p:spPr>
            <a:xfrm>
              <a:off x="2531394" y="2859782"/>
              <a:ext cx="4261420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544342" y="3210240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“未闻孔雀是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夫子家禽。</a:t>
              </a:r>
              <a:r>
                <a:rPr lang="zh-CN" altLang="en-US" sz="2800" dirty="0" smtClean="0">
                  <a:latin typeface="楷体" pitchFamily="49" charset="-122"/>
                  <a:ea typeface="楷体" pitchFamily="49" charset="-122"/>
                </a:rPr>
                <a:t>”</a:t>
              </a:r>
              <a:endParaRPr lang="zh-CN" altLang="en-US" sz="2800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99790" y="1591048"/>
            <a:ext cx="3312368" cy="900680"/>
            <a:chOff x="2699791" y="899323"/>
            <a:chExt cx="3312368" cy="900680"/>
          </a:xfrm>
        </p:grpSpPr>
        <p:sp>
          <p:nvSpPr>
            <p:cNvPr id="6" name="云形标注 5"/>
            <p:cNvSpPr/>
            <p:nvPr/>
          </p:nvSpPr>
          <p:spPr>
            <a:xfrm>
              <a:off x="2699791" y="899323"/>
              <a:ext cx="3312368" cy="900680"/>
            </a:xfrm>
            <a:prstGeom prst="cloudCallout">
              <a:avLst>
                <a:gd name="adj1" fmla="val 69642"/>
                <a:gd name="adj2" fmla="val 1269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827351" y="1026224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“此是君家果。”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35897" y="2667779"/>
            <a:ext cx="1008112" cy="541410"/>
            <a:chOff x="6385907" y="1078615"/>
            <a:chExt cx="1912411" cy="541410"/>
          </a:xfrm>
        </p:grpSpPr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385907" y="1079300"/>
              <a:ext cx="1912411" cy="540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385907" y="107861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 smtClean="0">
                  <a:latin typeface="黑体" pitchFamily="2" charset="-122"/>
                  <a:ea typeface="黑体" pitchFamily="2" charset="-122"/>
                </a:rPr>
                <a:t>机智</a:t>
              </a:r>
              <a:endParaRPr lang="zh-CN" altLang="en-US" sz="2800" dirty="0"/>
            </a:p>
          </p:txBody>
        </p:sp>
      </p:grpSp>
      <p:sp>
        <p:nvSpPr>
          <p:cNvPr id="19" name="文本框 11">
            <a:extLst>
              <a:ext uri="{FF2B5EF4-FFF2-40B4-BE49-F238E27FC236}">
                <a16:creationId xmlns="" xmlns:a16="http://schemas.microsoft.com/office/drawing/2014/main" id="{D674E012-A0BB-8043-8DA1-7BC8D461660E}"/>
              </a:ext>
            </a:extLst>
          </p:cNvPr>
          <p:cNvSpPr txBox="1"/>
          <p:nvPr/>
        </p:nvSpPr>
        <p:spPr>
          <a:xfrm>
            <a:off x="909662" y="627534"/>
            <a:ext cx="70467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再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读这段对话，体会本文风趣的语言。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6" r="9770" b="11766"/>
          <a:stretch/>
        </p:blipFill>
        <p:spPr bwMode="auto">
          <a:xfrm>
            <a:off x="7075574" y="1193046"/>
            <a:ext cx="1296736" cy="241539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516" y="2176263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59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481533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听了杨氏之子的妙答，孔君平会有什么反应？请展开想象说一说</a:t>
            </a:r>
            <a:r>
              <a:rPr lang="zh-CN" altLang="en-US" sz="28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椭圆形标注 10"/>
          <p:cNvSpPr/>
          <p:nvPr/>
        </p:nvSpPr>
        <p:spPr>
          <a:xfrm>
            <a:off x="3345011" y="1886265"/>
            <a:ext cx="3243213" cy="1045525"/>
          </a:xfrm>
          <a:prstGeom prst="wedgeEllipseCallout">
            <a:avLst>
              <a:gd name="adj1" fmla="val 64166"/>
              <a:gd name="adj2" fmla="val -64378"/>
            </a:avLst>
          </a:prstGeom>
          <a:solidFill>
            <a:schemeClr val="accent3">
              <a:lumMod val="20000"/>
              <a:lumOff val="80000"/>
              <a:alpha val="81176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05051" y="2006229"/>
            <a:ext cx="2667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孩子，你真厉害！老夫甘拜下风。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480571" y="3322942"/>
            <a:ext cx="4467693" cy="1224136"/>
            <a:chOff x="2531394" y="2859782"/>
            <a:chExt cx="4261420" cy="1224136"/>
          </a:xfrm>
        </p:grpSpPr>
        <p:sp>
          <p:nvSpPr>
            <p:cNvPr id="14" name="云形标注 13"/>
            <p:cNvSpPr/>
            <p:nvPr/>
          </p:nvSpPr>
          <p:spPr>
            <a:xfrm>
              <a:off x="2531394" y="2859782"/>
              <a:ext cx="4261420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544342" y="3210240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itchFamily="49" charset="-122"/>
                  <a:ea typeface="楷体" pitchFamily="49" charset="-122"/>
                </a:rPr>
                <a:t>“未闻孔雀是</a:t>
              </a:r>
              <a:r>
                <a:rPr lang="zh-CN" altLang="en-US" sz="2800" b="1" dirty="0" smtClean="0">
                  <a:latin typeface="楷体" pitchFamily="49" charset="-122"/>
                  <a:ea typeface="楷体" pitchFamily="49" charset="-122"/>
                </a:rPr>
                <a:t>夫子家禽。</a:t>
              </a:r>
              <a:r>
                <a:rPr lang="zh-CN" altLang="en-US" sz="2800" dirty="0" smtClean="0">
                  <a:latin typeface="楷体" pitchFamily="49" charset="-122"/>
                  <a:ea typeface="楷体" pitchFamily="49" charset="-122"/>
                </a:rPr>
                <a:t>”</a:t>
              </a:r>
              <a:endParaRPr lang="zh-CN" altLang="en-US" sz="2800" dirty="0"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516" y="2176263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6" r="9770" b="11766"/>
          <a:stretch/>
        </p:blipFill>
        <p:spPr bwMode="auto">
          <a:xfrm>
            <a:off x="7077434" y="1201331"/>
            <a:ext cx="1296736" cy="241539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94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796932" y="557198"/>
            <a:ext cx="186646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我也会说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A1A10B2-CE78-6A4D-8987-BCB3984DC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0" y="557198"/>
            <a:ext cx="559476" cy="5454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63022" y="1208302"/>
            <a:ext cx="626469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李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指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以示儿曰：“此是君家果。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儿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应声答曰：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“未闻</a:t>
            </a:r>
            <a:r>
              <a:rPr lang="en-US" altLang="zh-CN" sz="2400" b="1" u="sng" dirty="0" smtClean="0">
                <a:latin typeface="楷体" pitchFamily="49" charset="-122"/>
                <a:ea typeface="楷体" pitchFamily="49" charset="-122"/>
              </a:rPr>
              <a:t>           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400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3023" y="2320135"/>
            <a:ext cx="568863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指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以示儿曰：“此是君家果。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儿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应声答曰：“未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闻</a:t>
            </a:r>
            <a:r>
              <a:rPr lang="en-US" altLang="zh-CN" sz="2400" b="1" u="sng" dirty="0" smtClean="0">
                <a:latin typeface="楷体" pitchFamily="49" charset="-122"/>
                <a:ea typeface="楷体" pitchFamily="49" charset="-122"/>
              </a:rPr>
              <a:t>               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400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3024" y="3465229"/>
            <a:ext cx="568863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龙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指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以示儿曰：“此是君家果。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儿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应声答曰：“未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闻</a:t>
            </a:r>
            <a:r>
              <a:rPr lang="en-US" altLang="zh-CN" sz="2400" b="1" u="sng" dirty="0" smtClean="0">
                <a:latin typeface="楷体" pitchFamily="49" charset="-122"/>
                <a:ea typeface="楷体" pitchFamily="49" charset="-122"/>
              </a:rPr>
              <a:t>           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400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1336" y="164415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李子是夫子家果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6184" y="2764505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石榴是夫子家果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336" y="3911003"/>
            <a:ext cx="2703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龙眼是夫子家果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419608" y="824012"/>
            <a:ext cx="1854066" cy="1236362"/>
            <a:chOff x="6419608" y="824012"/>
            <a:chExt cx="1854066" cy="1236362"/>
          </a:xfrm>
        </p:grpSpPr>
        <p:pic>
          <p:nvPicPr>
            <p:cNvPr id="1026" name="Picture 2" descr="https://p1.ssl.qhimg.com/t016aef0e08233320f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9608" y="824012"/>
              <a:ext cx="1742255" cy="1236362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728844" y="973569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6600"/>
                  </a:solidFill>
                </a:rPr>
                <a:t>李子</a:t>
              </a:r>
              <a:endParaRPr lang="zh-CN" altLang="en-US" sz="2000" b="1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76256" y="2013176"/>
            <a:ext cx="1770882" cy="1502657"/>
            <a:chOff x="6935334" y="1885578"/>
            <a:chExt cx="1770882" cy="1502657"/>
          </a:xfrm>
        </p:grpSpPr>
        <p:pic>
          <p:nvPicPr>
            <p:cNvPr id="1028" name="Picture 4" descr="https://p1.ssl.qhimg.com/t01d4c6d3dd895f8b8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5334" y="1885578"/>
              <a:ext cx="1669114" cy="1502657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8161386" y="1912809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6600"/>
                  </a:solidFill>
                </a:rPr>
                <a:t>石榴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38548" y="3522553"/>
            <a:ext cx="1955238" cy="1299767"/>
            <a:chOff x="6639593" y="3232701"/>
            <a:chExt cx="1955238" cy="1299767"/>
          </a:xfrm>
        </p:grpSpPr>
        <p:pic>
          <p:nvPicPr>
            <p:cNvPr id="1030" name="Picture 6" descr="https://p1.ssl.qhimg.com/t01c037c12219f42336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593" y="3232701"/>
              <a:ext cx="1735126" cy="1299767"/>
            </a:xfrm>
            <a:prstGeom prst="ellipse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050001" y="3302692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6600"/>
                  </a:solidFill>
                </a:rPr>
                <a:t>龙眼</a:t>
              </a:r>
              <a:endParaRPr lang="zh-CN" altLang="en-US" sz="2000" b="1" dirty="0">
                <a:solidFill>
                  <a:srgbClr val="FF66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1680" y="1563638"/>
            <a:ext cx="6030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3900">
              <a:lnSpc>
                <a:spcPct val="150000"/>
              </a:lnSpc>
            </a:pPr>
            <a:r>
              <a:rPr lang="zh-CN" altLang="en-US" sz="3600" dirty="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杨氏</a:t>
            </a:r>
            <a:r>
              <a:rPr lang="zh-CN" altLang="en-US" sz="3600" dirty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之子是个</a:t>
            </a:r>
            <a:r>
              <a:rPr lang="zh-CN" altLang="en-US" sz="3600" dirty="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怎样</a:t>
            </a:r>
            <a:r>
              <a:rPr lang="zh-CN" altLang="en-US" sz="3600" dirty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3600" dirty="0" smtClean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孩子</a:t>
            </a:r>
            <a:r>
              <a:rPr lang="zh-CN" altLang="en-US" sz="3600" dirty="0">
                <a:solidFill>
                  <a:prstClr val="black"/>
                </a:solidFill>
                <a:latin typeface="黑体" pitchFamily="2" charset="-122"/>
                <a:ea typeface="黑体" pitchFamily="2" charset="-122"/>
              </a:rPr>
              <a:t>？在文中画出相关的语句。</a:t>
            </a:r>
            <a:endParaRPr lang="en-US" altLang="zh-CN" sz="3600" dirty="0">
              <a:solidFill>
                <a:prstClr val="black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981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771800" y="980285"/>
            <a:ext cx="1841724" cy="540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待客热情</a:t>
            </a:r>
            <a:endParaRPr lang="zh-CN" altLang="en-US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73510" y="987574"/>
            <a:ext cx="1980029" cy="5232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“为设果”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771800" y="1949344"/>
            <a:ext cx="1841723" cy="11264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反应敏捷聪明机智</a:t>
            </a:r>
            <a:endParaRPr lang="zh-CN" altLang="en-US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73510" y="1994013"/>
            <a:ext cx="3887355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应声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答曰：“未闻孔雀是夫子家禽。”</a:t>
            </a:r>
          </a:p>
        </p:txBody>
      </p:sp>
      <p:sp>
        <p:nvSpPr>
          <p:cNvPr id="11" name="燕尾形箭头 10"/>
          <p:cNvSpPr/>
          <p:nvPr/>
        </p:nvSpPr>
        <p:spPr>
          <a:xfrm>
            <a:off x="2051720" y="2288521"/>
            <a:ext cx="629676" cy="331011"/>
          </a:xfrm>
          <a:prstGeom prst="notchedRightArrow">
            <a:avLst/>
          </a:prstGeom>
          <a:solidFill>
            <a:srgbClr val="C00000"/>
          </a:solidFill>
          <a:ln w="952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794099" y="3543193"/>
            <a:ext cx="1800200" cy="540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有礼貌</a:t>
            </a:r>
            <a:endParaRPr lang="zh-CN" altLang="en-US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73510" y="3519534"/>
            <a:ext cx="1660558" cy="5232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“夫子”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03789" y="2072521"/>
            <a:ext cx="720080" cy="43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418570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3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7" grpId="0" animBg="1"/>
      <p:bldP spid="11" grpId="0" animBg="1"/>
      <p:bldP spid="13" grpId="0" animBg="1"/>
      <p:bldP spid="12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162" y1="86061" x2="92656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77092"/>
            <a:ext cx="7171160" cy="269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2033489" y="1995686"/>
            <a:ext cx="5202807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能说会道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伶牙俐齿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能言善辩      对答如流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929233" y="752386"/>
            <a:ext cx="6235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0030101010101" pitchFamily="49" charset="-122"/>
                <a:ea typeface="黑体" panose="02010600030101010101" pitchFamily="49" charset="-122"/>
              </a:rPr>
              <a:t>词语积累</a:t>
            </a:r>
            <a:r>
              <a:rPr lang="zh-CN" altLang="en-US" sz="2800" b="1" dirty="0" smtClean="0">
                <a:solidFill>
                  <a:schemeClr val="accent5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（夸一夸杨氏之子）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9" y="680948"/>
            <a:ext cx="447979" cy="53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0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290581"/>
            <a:ext cx="70708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3900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孔君平的玩笑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话信手拈来，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幽默风趣；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而杨氏之子年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方九岁就能妙语应答，难怪作者夸他“甚聪惠”。这就是语言的精妙和智慧啊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en-US" altLang="zh-CN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09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6852" y="1059582"/>
            <a:ext cx="80055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梁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国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___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，甚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_______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。孔君平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_______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，乃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为设果，果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_______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。孔指以示儿曰：“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”儿应声答曰：“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____________________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73083" y="3683937"/>
            <a:ext cx="6304637" cy="1053788"/>
            <a:chOff x="5977099" y="371569"/>
            <a:chExt cx="6304637" cy="1053788"/>
          </a:xfrm>
        </p:grpSpPr>
        <p:sp>
          <p:nvSpPr>
            <p:cNvPr id="8" name="圆角矩形 7"/>
            <p:cNvSpPr/>
            <p:nvPr/>
          </p:nvSpPr>
          <p:spPr>
            <a:xfrm>
              <a:off x="6274792" y="592207"/>
              <a:ext cx="6006944" cy="833150"/>
            </a:xfrm>
            <a:prstGeom prst="round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7842" tIns="49784" rIns="49783" bIns="49784" numCol="1" spcCol="1270" anchor="ctr" anchorCtr="0">
              <a:noAutofit/>
            </a:bodyPr>
            <a:lstStyle/>
            <a:p>
              <a:pPr lvl="0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dirty="0"/>
                <a:t> </a:t>
              </a:r>
              <a:r>
                <a:rPr lang="zh-CN" altLang="en-US" sz="2000" dirty="0" smtClean="0"/>
                <a:t>   根据</a:t>
              </a:r>
              <a:r>
                <a:rPr lang="zh-CN" altLang="en-US" sz="2000" dirty="0"/>
                <a:t>提示入情入境地展开想象，在脑海中再现杨氏之子招待客人的情境，背诵就会变得简单起来。</a:t>
              </a:r>
              <a:endParaRPr lang="zh-CN" sz="2000" kern="1200" dirty="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77099" y="371569"/>
              <a:ext cx="616005" cy="616005"/>
            </a:xfrm>
            <a:custGeom>
              <a:avLst/>
              <a:gdLst>
                <a:gd name="connsiteX0" fmla="*/ 0 w 616005"/>
                <a:gd name="connsiteY0" fmla="*/ 308003 h 616005"/>
                <a:gd name="connsiteX1" fmla="*/ 308003 w 616005"/>
                <a:gd name="connsiteY1" fmla="*/ 0 h 616005"/>
                <a:gd name="connsiteX2" fmla="*/ 616006 w 616005"/>
                <a:gd name="connsiteY2" fmla="*/ 308003 h 616005"/>
                <a:gd name="connsiteX3" fmla="*/ 308003 w 616005"/>
                <a:gd name="connsiteY3" fmla="*/ 616006 h 616005"/>
                <a:gd name="connsiteX4" fmla="*/ 0 w 616005"/>
                <a:gd name="connsiteY4" fmla="*/ 308003 h 61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005" h="616005">
                  <a:moveTo>
                    <a:pt x="0" y="308003"/>
                  </a:moveTo>
                  <a:cubicBezTo>
                    <a:pt x="0" y="137898"/>
                    <a:pt x="137898" y="0"/>
                    <a:pt x="308003" y="0"/>
                  </a:cubicBezTo>
                  <a:cubicBezTo>
                    <a:pt x="478108" y="0"/>
                    <a:pt x="616006" y="137898"/>
                    <a:pt x="616006" y="308003"/>
                  </a:cubicBezTo>
                  <a:cubicBezTo>
                    <a:pt x="616006" y="478108"/>
                    <a:pt x="478108" y="616006"/>
                    <a:pt x="308003" y="616006"/>
                  </a:cubicBezTo>
                  <a:cubicBezTo>
                    <a:pt x="137898" y="616006"/>
                    <a:pt x="0" y="478108"/>
                    <a:pt x="0" y="30800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212" tIns="90212" rIns="90212" bIns="90212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100" b="1" kern="1200" dirty="0" smtClean="0"/>
                <a:t>小贴士</a:t>
              </a:r>
              <a:endParaRPr lang="zh-CN" sz="1100" kern="1200" dirty="0"/>
            </a:p>
          </p:txBody>
        </p:sp>
      </p:grpSp>
      <p:sp>
        <p:nvSpPr>
          <p:cNvPr id="5" name="矩形 4"/>
          <p:cNvSpPr/>
          <p:nvPr/>
        </p:nvSpPr>
        <p:spPr>
          <a:xfrm>
            <a:off x="2173794" y="1059582"/>
            <a:ext cx="1988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杨氏子九岁</a:t>
            </a:r>
          </a:p>
        </p:txBody>
      </p:sp>
      <p:sp>
        <p:nvSpPr>
          <p:cNvPr id="6" name="矩形 5"/>
          <p:cNvSpPr/>
          <p:nvPr/>
        </p:nvSpPr>
        <p:spPr>
          <a:xfrm>
            <a:off x="5078059" y="11673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聪惠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66152" y="180812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诣其父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873796" y="183164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不在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051893" y="183245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呼儿出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57086" y="244739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有杨梅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4267" y="2447395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此是君家果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175382" y="3086831"/>
            <a:ext cx="3532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未闻孔雀是夫子家禽</a:t>
            </a:r>
            <a:endParaRPr lang="zh-CN" altLang="en-US" dirty="0"/>
          </a:p>
        </p:txBody>
      </p:sp>
      <p:sp>
        <p:nvSpPr>
          <p:cNvPr id="17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1223457" y="411510"/>
            <a:ext cx="1908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3" y="5147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467544" y="1852701"/>
            <a:ext cx="677108" cy="216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3200" b="1" noProof="1" smtClean="0">
                <a:latin typeface="黑体" pitchFamily="49" charset="-122"/>
                <a:ea typeface="黑体" pitchFamily="49" charset="-122"/>
              </a:rPr>
              <a:t>杨氏之子</a:t>
            </a:r>
            <a:endParaRPr lang="zh-CN" altLang="en-US" sz="3200" b="1" noProof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368327" y="2914947"/>
            <a:ext cx="540269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孔君平：“此是君家果。”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儿曰：“未闻孔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雀是夫子家禽。”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371836" y="1635443"/>
            <a:ext cx="56815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总述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杨氏之子聪明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16"/>
          <p:cNvSpPr txBox="1">
            <a:spLocks noChangeArrowheads="1"/>
          </p:cNvSpPr>
          <p:nvPr/>
        </p:nvSpPr>
        <p:spPr bwMode="auto">
          <a:xfrm>
            <a:off x="7869119" y="2205770"/>
            <a:ext cx="10464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聪明机智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绝妙回答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187624" y="1927830"/>
            <a:ext cx="184212" cy="1876564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9"/>
          <p:cNvSpPr txBox="1">
            <a:spLocks noChangeArrowheads="1"/>
          </p:cNvSpPr>
          <p:nvPr/>
        </p:nvSpPr>
        <p:spPr bwMode="auto">
          <a:xfrm>
            <a:off x="1366675" y="3305157"/>
            <a:ext cx="10852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分述</a:t>
            </a:r>
            <a:endParaRPr lang="en-US" altLang="zh-CN" sz="3200" b="1" dirty="0" smtClean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2267743" y="3305157"/>
            <a:ext cx="184213" cy="716495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左大括号 14"/>
          <p:cNvSpPr/>
          <p:nvPr/>
        </p:nvSpPr>
        <p:spPr>
          <a:xfrm flipH="1">
            <a:off x="7672926" y="1790411"/>
            <a:ext cx="196193" cy="2297361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20" y="411510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8" y="406747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4"/>
          <p:cNvSpPr txBox="1"/>
          <p:nvPr/>
        </p:nvSpPr>
        <p:spPr>
          <a:xfrm>
            <a:off x="686807" y="37810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02184" y="1631578"/>
            <a:ext cx="78022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课文讲述了</a:t>
            </a:r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__________________________________________________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的经过，勾勒出一个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___________________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的形象。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9501" y="2456309"/>
            <a:ext cx="557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岁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男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孩与客人孔君平机智对谈</a:t>
            </a:r>
            <a:endParaRPr lang="zh-CN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2561109" y="3214742"/>
            <a:ext cx="4138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机敏善对的聪慧男孩</a:t>
            </a:r>
            <a:endParaRPr lang="zh-CN" altLang="en-US" sz="1600" dirty="0"/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46" y="558381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59" y="596481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827584" y="555526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3701776" y="1747833"/>
            <a:ext cx="4779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梁国一户杨姓人家</a:t>
            </a:r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的九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9280" y="1953146"/>
            <a:ext cx="77351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谢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太傅寒雪日内集，与儿女讲论文义。俄而雪骤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公欣然曰：“白雪纷纷何所似？”兄子胡儿曰：“撒盐空中差可拟。”兄女曰：“未若柳絮因风起。”公大笑乐。即公大兄无奕女，左将军王凝之妻也。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427" y="127560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咏  雪</a:t>
            </a:r>
            <a:endParaRPr lang="zh-CN" altLang="en-US" sz="2800" b="1" dirty="0">
              <a:solidFill>
                <a:srgbClr val="0070C0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8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55" y="33791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05" y="33949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742668" y="307274"/>
            <a:ext cx="209994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55576" y="1491630"/>
            <a:ext cx="7704856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寒冷的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雪天，谢太傅把家人聚在一起，和年轻一辈儿的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人讲解诗文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。不一会儿，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雪下得大了，太傅高兴地说：“这纷纷扬扬的白雪像什么呢</a:t>
            </a:r>
            <a:r>
              <a:rPr lang="en-US" altLang="zh-CN" sz="2400" b="1" dirty="0">
                <a:latin typeface="楷体" pitchFamily="49" charset="-122"/>
                <a:ea typeface="楷体" pitchFamily="49" charset="-122"/>
              </a:rPr>
              <a:t>?”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他哥哥的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长子说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：“在空中撒盐差不多可以相比。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”大哥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的女儿说：“不如比作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柳絮随风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飞舞。”太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傅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高兴地笑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起来。她就是谢安大哥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谢奕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的女儿谢道韫，左将军王凝之的妻子。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03509" y="530126"/>
            <a:ext cx="1089176" cy="523695"/>
            <a:chOff x="1109777" y="1043980"/>
            <a:chExt cx="1089176" cy="576064"/>
          </a:xfrm>
        </p:grpSpPr>
        <p:sp>
          <p:nvSpPr>
            <p:cNvPr id="3" name="圆角矩形 2"/>
            <p:cNvSpPr/>
            <p:nvPr/>
          </p:nvSpPr>
          <p:spPr>
            <a:xfrm>
              <a:off x="1109777" y="1043980"/>
              <a:ext cx="914400" cy="57606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25267" y="1046287"/>
              <a:ext cx="10736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黑体" pitchFamily="2" charset="-122"/>
                  <a:ea typeface="黑体" pitchFamily="2" charset="-122"/>
                </a:rPr>
                <a:t>译文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45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6690" y="1725514"/>
            <a:ext cx="74917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1</a:t>
            </a:r>
            <a:r>
              <a:rPr lang="en-US" altLang="zh-CN" sz="2700" b="1" dirty="0">
                <a:solidFill>
                  <a:prstClr val="black"/>
                </a:solidFill>
                <a:ea typeface="楷体" panose="02010609060101010101" pitchFamily="49" charset="-122"/>
              </a:rPr>
              <a:t>.</a:t>
            </a:r>
            <a:r>
              <a:rPr lang="zh-CN" altLang="en-US" sz="2700" b="1" dirty="0">
                <a:solidFill>
                  <a:prstClr val="black"/>
                </a:solidFill>
                <a:ea typeface="楷体" panose="02010609060101010101" pitchFamily="49" charset="-122"/>
              </a:rPr>
              <a:t>杨氏之子</a:t>
            </a:r>
            <a:r>
              <a:rPr lang="zh-CN" altLang="en-US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。</a:t>
            </a:r>
            <a:r>
              <a:rPr lang="en-US" altLang="zh-CN" sz="2700" b="1" dirty="0">
                <a:solidFill>
                  <a:prstClr val="black"/>
                </a:solidFill>
                <a:ea typeface="楷体" panose="02010609060101010101" pitchFamily="49" charset="-122"/>
              </a:rPr>
              <a:t>___________________</a:t>
            </a:r>
            <a:r>
              <a:rPr lang="zh-CN" altLang="en-US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                </a:t>
            </a:r>
            <a:endParaRPr lang="zh-CN" altLang="en-US" sz="2700" b="1" dirty="0">
              <a:solidFill>
                <a:prstClr val="black"/>
              </a:solidFill>
              <a:ea typeface="楷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700" b="1" dirty="0">
                <a:solidFill>
                  <a:prstClr val="black"/>
                </a:solidFill>
                <a:ea typeface="楷体" panose="02010609060101010101" pitchFamily="49" charset="-122"/>
              </a:rPr>
              <a:t>.</a:t>
            </a:r>
            <a:r>
              <a:rPr lang="zh-CN" altLang="en-US" sz="2700" b="1">
                <a:solidFill>
                  <a:prstClr val="black"/>
                </a:solidFill>
                <a:ea typeface="楷体" panose="02010609060101010101" pitchFamily="49" charset="-122"/>
              </a:rPr>
              <a:t>甚</a:t>
            </a:r>
            <a:r>
              <a:rPr lang="zh-CN" altLang="en-US" sz="2700" b="1" smtClean="0">
                <a:solidFill>
                  <a:prstClr val="black"/>
                </a:solidFill>
                <a:ea typeface="楷体" panose="02010609060101010101" pitchFamily="49" charset="-122"/>
              </a:rPr>
              <a:t>聪惠。</a:t>
            </a:r>
            <a:r>
              <a:rPr lang="en-US" altLang="zh-CN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___________________</a:t>
            </a:r>
            <a:r>
              <a:rPr lang="zh-CN" altLang="en-US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            </a:t>
            </a:r>
            <a:endParaRPr lang="zh-CN" altLang="en-US" sz="2700" b="1" dirty="0">
              <a:solidFill>
                <a:prstClr val="black"/>
              </a:solidFill>
              <a:ea typeface="楷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700" b="1" dirty="0">
                <a:solidFill>
                  <a:prstClr val="black"/>
                </a:solidFill>
                <a:ea typeface="楷体" panose="02010609060101010101" pitchFamily="49" charset="-122"/>
              </a:rPr>
              <a:t>.</a:t>
            </a:r>
            <a:r>
              <a:rPr lang="zh-CN" altLang="en-US" sz="2700" b="1" dirty="0">
                <a:solidFill>
                  <a:prstClr val="black"/>
                </a:solidFill>
                <a:ea typeface="楷体" panose="02010609060101010101" pitchFamily="49" charset="-122"/>
              </a:rPr>
              <a:t>孔君平诣其父</a:t>
            </a:r>
            <a:r>
              <a:rPr lang="zh-CN" altLang="en-US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。</a:t>
            </a:r>
            <a:r>
              <a:rPr lang="en-US" altLang="zh-CN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___________________</a:t>
            </a:r>
            <a:r>
              <a:rPr lang="zh-CN" altLang="en-US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               </a:t>
            </a:r>
            <a:endParaRPr lang="zh-CN" altLang="en-US" sz="2700" b="1" dirty="0">
              <a:solidFill>
                <a:prstClr val="black"/>
              </a:solidFill>
              <a:ea typeface="楷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4</a:t>
            </a:r>
            <a:r>
              <a:rPr lang="en-US" altLang="zh-CN" sz="2700" b="1" dirty="0">
                <a:solidFill>
                  <a:prstClr val="black"/>
                </a:solidFill>
                <a:ea typeface="楷体" panose="02010609060101010101" pitchFamily="49" charset="-122"/>
              </a:rPr>
              <a:t>.</a:t>
            </a:r>
            <a:r>
              <a:rPr lang="zh-CN" altLang="en-US" sz="2700" b="1" dirty="0">
                <a:solidFill>
                  <a:prstClr val="black"/>
                </a:solidFill>
                <a:ea typeface="楷体" panose="02010609060101010101" pitchFamily="49" charset="-122"/>
              </a:rPr>
              <a:t>乃呼儿出</a:t>
            </a:r>
            <a:r>
              <a:rPr lang="zh-CN" altLang="en-US" sz="27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。</a:t>
            </a:r>
            <a:r>
              <a:rPr lang="en-US" altLang="zh-CN" sz="2700" b="1" dirty="0">
                <a:solidFill>
                  <a:prstClr val="black"/>
                </a:solidFill>
                <a:ea typeface="楷体" panose="02010609060101010101" pitchFamily="49" charset="-122"/>
              </a:rPr>
              <a:t>___________________</a:t>
            </a:r>
            <a:endParaRPr lang="zh-CN" altLang="en-US" sz="2700" b="1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3" name="文本框 99"/>
          <p:cNvSpPr txBox="1"/>
          <p:nvPr/>
        </p:nvSpPr>
        <p:spPr>
          <a:xfrm>
            <a:off x="464642" y="1088610"/>
            <a:ext cx="7590155" cy="637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解释加点的字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。 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08178" y="2098591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srgbClr val="FF0000"/>
                </a:solidFill>
                <a:latin typeface="+mj-ea"/>
                <a:ea typeface="+mj-ea"/>
              </a:rPr>
              <a:t>•</a:t>
            </a:r>
            <a:endParaRPr lang="zh-CN" altLang="en-US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08178" y="2678992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srgbClr val="FF0000"/>
                </a:solidFill>
                <a:latin typeface="+mj-ea"/>
                <a:ea typeface="+mj-ea"/>
              </a:rPr>
              <a:t>•</a:t>
            </a:r>
            <a:endParaRPr lang="zh-CN" altLang="en-US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65115" y="3317757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srgbClr val="FF0000"/>
                </a:solidFill>
                <a:latin typeface="+mj-ea"/>
                <a:ea typeface="+mj-ea"/>
              </a:rPr>
              <a:t>•</a:t>
            </a:r>
            <a:endParaRPr lang="zh-CN" altLang="en-US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70172" y="3923206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dirty="0">
                <a:solidFill>
                  <a:srgbClr val="FF0000"/>
                </a:solidFill>
                <a:latin typeface="+mj-ea"/>
                <a:ea typeface="+mj-ea"/>
              </a:rPr>
              <a:t>•</a:t>
            </a:r>
            <a:endParaRPr lang="zh-CN" altLang="en-US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726" y="1722512"/>
            <a:ext cx="74917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700" b="1" dirty="0" smtClean="0">
                <a:solidFill>
                  <a:srgbClr val="FF0000"/>
                </a:solidFill>
                <a:ea typeface="楷体" panose="02010609060101010101" pitchFamily="49" charset="-122"/>
              </a:rPr>
              <a:t>的。</a:t>
            </a:r>
            <a:endParaRPr lang="en-US" altLang="zh-CN" sz="2700" b="1" dirty="0" smtClean="0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2700" b="1" dirty="0" smtClean="0">
                <a:solidFill>
                  <a:srgbClr val="FF0000"/>
                </a:solidFill>
                <a:ea typeface="楷体" panose="02010609060101010101" pitchFamily="49" charset="-122"/>
              </a:rPr>
              <a:t>同</a:t>
            </a:r>
            <a:r>
              <a:rPr lang="zh-CN" altLang="en-US" sz="2700" b="1" smtClean="0">
                <a:solidFill>
                  <a:srgbClr val="FF0000"/>
                </a:solidFill>
                <a:ea typeface="楷体" panose="02010609060101010101" pitchFamily="49" charset="-122"/>
              </a:rPr>
              <a:t>“慧”。</a:t>
            </a:r>
            <a:endParaRPr lang="en-US" altLang="zh-CN" sz="2700" b="1" dirty="0" smtClean="0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2700" b="1" dirty="0" smtClean="0">
                <a:solidFill>
                  <a:srgbClr val="FF0000"/>
                </a:solidFill>
                <a:ea typeface="楷体" panose="02010609060101010101" pitchFamily="49" charset="-122"/>
              </a:rPr>
              <a:t>拜访。</a:t>
            </a:r>
            <a:endParaRPr lang="en-US" altLang="zh-CN" sz="2700" b="1" dirty="0" smtClean="0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2700" b="1" dirty="0" smtClean="0">
                <a:solidFill>
                  <a:srgbClr val="FF0000"/>
                </a:solidFill>
                <a:ea typeface="楷体" panose="02010609060101010101" pitchFamily="49" charset="-122"/>
              </a:rPr>
              <a:t>就，于是。</a:t>
            </a:r>
            <a:endParaRPr lang="zh-CN" altLang="en-US" sz="27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65" y="30434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8" y="32181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4"/>
          <p:cNvSpPr txBox="1"/>
          <p:nvPr/>
        </p:nvSpPr>
        <p:spPr>
          <a:xfrm>
            <a:off x="812726" y="275773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</a:p>
        </p:txBody>
      </p:sp>
    </p:spTree>
    <p:extLst>
      <p:ext uri="{BB962C8B-B14F-4D97-AF65-F5344CB8AC3E}">
        <p14:creationId xmlns:p14="http://schemas.microsoft.com/office/powerpoint/2010/main" val="272331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851670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        故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事中的主要人物</a:t>
            </a:r>
            <a:r>
              <a:rPr lang="zh-CN" altLang="en-US" sz="2800" b="1">
                <a:solidFill>
                  <a:prstClr val="black"/>
                </a:solidFill>
                <a:ea typeface="楷体" panose="02010609060101010101" pitchFamily="49" charset="-122"/>
              </a:rPr>
              <a:t>有 </a:t>
            </a:r>
            <a:r>
              <a:rPr lang="en-US" altLang="zh-CN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_______________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prstClr val="black"/>
                </a:solidFill>
                <a:ea typeface="楷体" panose="02010609060101010101" pitchFamily="49" charset="-122"/>
              </a:rPr>
              <a:t>其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中</a:t>
            </a:r>
            <a:r>
              <a:rPr lang="en-US" altLang="zh-CN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________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给</a:t>
            </a:r>
            <a:r>
              <a:rPr lang="zh-CN" altLang="en-US" sz="2800" b="1" dirty="0">
                <a:solidFill>
                  <a:prstClr val="black"/>
                </a:solidFill>
                <a:ea typeface="楷体" panose="02010609060101010101" pitchFamily="49" charset="-122"/>
              </a:rPr>
              <a:t>我留下深刻的印象，因为</a:t>
            </a: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他</a:t>
            </a:r>
            <a:r>
              <a:rPr lang="en-US" altLang="zh-CN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______</a:t>
            </a:r>
          </a:p>
          <a:p>
            <a:pPr lvl="0">
              <a:lnSpc>
                <a:spcPct val="150000"/>
              </a:lnSpc>
            </a:pPr>
            <a:r>
              <a:rPr lang="zh-CN" altLang="en-US" sz="2800" b="1" smtClean="0">
                <a:solidFill>
                  <a:prstClr val="black"/>
                </a:solidFill>
                <a:ea typeface="楷体" panose="02010609060101010101" pitchFamily="49" charset="-122"/>
              </a:rPr>
              <a:t>            。</a:t>
            </a:r>
            <a:endParaRPr lang="zh-CN" altLang="en-US" sz="2800" b="1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551985"/>
            <a:ext cx="5011532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二、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根据课文，回答问题。</a:t>
            </a:r>
            <a:endParaRPr lang="zh-CN" altLang="en-US" sz="28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32282" y="1932087"/>
            <a:ext cx="3328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孔君平和杨氏子</a:t>
            </a:r>
            <a:endParaRPr lang="zh-CN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1043608" y="2605722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杨氏子</a:t>
            </a:r>
            <a:endParaRPr lang="zh-CN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7013549" y="2605722"/>
            <a:ext cx="995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pitchFamily="49" charset="-122"/>
              </a:rPr>
              <a:t>聪</a:t>
            </a:r>
            <a:r>
              <a:rPr lang="zh-CN" altLang="en-US" sz="2800" b="1" smtClean="0">
                <a:solidFill>
                  <a:srgbClr val="FF0000"/>
                </a:solidFill>
                <a:ea typeface="楷体" panose="02010609060101010101" pitchFamily="49" charset="-122"/>
              </a:rPr>
              <a:t>明</a:t>
            </a:r>
            <a:endParaRPr lang="zh-CN" altLang="en-US" sz="1200" dirty="0"/>
          </a:p>
        </p:txBody>
      </p:sp>
      <p:sp>
        <p:nvSpPr>
          <p:cNvPr id="5" name="矩形 4"/>
          <p:cNvSpPr/>
          <p:nvPr/>
        </p:nvSpPr>
        <p:spPr>
          <a:xfrm>
            <a:off x="755682" y="321953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FF0000"/>
                </a:solidFill>
                <a:ea typeface="楷体" panose="02010609060101010101" pitchFamily="49" charset="-122"/>
              </a:rPr>
              <a:t>机智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40850" y="3714184"/>
            <a:ext cx="9361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54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build="p"/>
      <p:bldP spid="7" grpId="0" build="p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2210</Words>
  <Application>Microsoft Office PowerPoint</Application>
  <PresentationFormat>全屏显示(16:9)</PresentationFormat>
  <Paragraphs>269</Paragraphs>
  <Slides>48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3" baseType="lpstr">
      <vt:lpstr>Arial</vt:lpstr>
      <vt:lpstr>宋体</vt:lpstr>
      <vt:lpstr>华文楷体</vt:lpstr>
      <vt:lpstr>Xingkai SC</vt:lpstr>
      <vt:lpstr>Kaiti SC</vt:lpstr>
      <vt:lpstr>仿宋</vt:lpstr>
      <vt:lpstr>黑体</vt:lpstr>
      <vt:lpstr>楷体</vt:lpstr>
      <vt:lpstr>Wingdings</vt:lpstr>
      <vt:lpstr>汉语拼音</vt:lpstr>
      <vt:lpstr>Times New Roman</vt:lpstr>
      <vt:lpstr>Calibri</vt:lpstr>
      <vt:lpstr>微软雅黑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2023-09-14T01:21:08Z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