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6" r:id="rId1"/>
  </p:sldMasterIdLst>
  <p:notesMasterIdLst>
    <p:notesMasterId r:id="rId9"/>
  </p:notesMasterIdLst>
  <p:handoutMasterIdLst>
    <p:handoutMasterId r:id="rId10"/>
  </p:handoutMasterIdLst>
  <p:sldIdLst>
    <p:sldId id="322" r:id="rId2"/>
    <p:sldId id="323" r:id="rId3"/>
    <p:sldId id="324" r:id="rId4"/>
    <p:sldId id="325" r:id="rId5"/>
    <p:sldId id="326" r:id="rId6"/>
    <p:sldId id="327" r:id="rId7"/>
    <p:sldId id="263" r:id="rId8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618" y="-24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-2820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3DE20E-D4C3-447A-8A0B-155F9B55DB3B}" type="datetimeFigureOut">
              <a:rPr lang="zh-CN" altLang="en-US" smtClean="0"/>
              <a:t>2021/9/27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15DD3B-43F7-4CCF-B8EB-70AA5820A14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93763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BC1909-AFC1-4DCB-8CBE-C58DF10A5F52}" type="datetimeFigureOut">
              <a:rPr lang="zh-CN" altLang="en-US" smtClean="0"/>
              <a:t>2021/9/27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BBCDE-EC30-4F58-8CA8-98D3AFDDD4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2855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>
                <a:solidFill>
                  <a:prstClr val="black"/>
                </a:solidFill>
              </a:rPr>
              <a:pPr/>
              <a:t>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7388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9635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8571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B050">
            <a:alpha val="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D:\360极速浏览器下载\ed0f752c16d1fed821760815e71e862c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974"/>
          <a:stretch/>
        </p:blipFill>
        <p:spPr bwMode="auto">
          <a:xfrm flipH="1">
            <a:off x="7863276" y="4228050"/>
            <a:ext cx="1605268" cy="931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3"/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0" b="50000"/>
          <a:stretch/>
        </p:blipFill>
        <p:spPr bwMode="auto">
          <a:xfrm>
            <a:off x="-324544" y="4947592"/>
            <a:ext cx="9394826" cy="211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8479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0" y="134511"/>
            <a:ext cx="3419872" cy="307777"/>
            <a:chOff x="-36512" y="134511"/>
            <a:chExt cx="2771800" cy="307777"/>
          </a:xfrm>
        </p:grpSpPr>
        <p:sp>
          <p:nvSpPr>
            <p:cNvPr id="15" name="矩形 14">
              <a:extLst>
                <a:ext uri="{FF2B5EF4-FFF2-40B4-BE49-F238E27FC236}">
                  <a16:creationId xmlns="" xmlns:a16="http://schemas.microsoft.com/office/drawing/2014/main" id="{CD184A55-3423-F349-98B8-52F211EB9433}"/>
                </a:ext>
              </a:extLst>
            </p:cNvPr>
            <p:cNvSpPr/>
            <p:nvPr/>
          </p:nvSpPr>
          <p:spPr>
            <a:xfrm flipH="1">
              <a:off x="-36512" y="159510"/>
              <a:ext cx="2771800" cy="252000"/>
            </a:xfrm>
            <a:prstGeom prst="rect">
              <a:avLst/>
            </a:prstGeom>
            <a:gradFill flip="none" rotWithShape="1">
              <a:gsLst>
                <a:gs pos="40000">
                  <a:schemeClr val="bg1"/>
                </a:gs>
                <a:gs pos="99000">
                  <a:schemeClr val="bg1">
                    <a:alpha val="0"/>
                  </a:schemeClr>
                </a:gs>
                <a:gs pos="77000">
                  <a:schemeClr val="bg1">
                    <a:alpha val="59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kumimoji="1" lang="zh-CN" altLang="en-US" sz="1400">
                <a:solidFill>
                  <a:prstClr val="white"/>
                </a:solidFill>
              </a:endParaRPr>
            </a:p>
          </p:txBody>
        </p:sp>
        <p:sp>
          <p:nvSpPr>
            <p:cNvPr id="16" name="文本框 1">
              <a:extLst>
                <a:ext uri="{FF2B5EF4-FFF2-40B4-BE49-F238E27FC236}">
                  <a16:creationId xmlns="" xmlns:a16="http://schemas.microsoft.com/office/drawing/2014/main" id="{06E88223-4167-0746-8818-C83637374A72}"/>
                </a:ext>
              </a:extLst>
            </p:cNvPr>
            <p:cNvSpPr txBox="1"/>
            <p:nvPr/>
          </p:nvSpPr>
          <p:spPr>
            <a:xfrm>
              <a:off x="46018" y="134511"/>
              <a:ext cx="145929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/>
              <a:r>
                <a:rPr kumimoji="1" lang="zh-CN" altLang="en-US" sz="1400" dirty="0" smtClean="0">
                  <a:solidFill>
                    <a:prstClr val="black"/>
                  </a:solidFill>
                  <a:latin typeface="黑体" pitchFamily="49" charset="-122"/>
                  <a:ea typeface="黑体" pitchFamily="49" charset="-122"/>
                </a:rPr>
                <a:t>语文  五年级  </a:t>
              </a:r>
              <a:r>
                <a:rPr kumimoji="1" lang="zh-CN" altLang="en-US" sz="1400" dirty="0">
                  <a:solidFill>
                    <a:prstClr val="black"/>
                  </a:solidFill>
                  <a:latin typeface="黑体" pitchFamily="49" charset="-122"/>
                  <a:ea typeface="黑体" pitchFamily="49" charset="-122"/>
                </a:rPr>
                <a:t>下</a:t>
              </a:r>
              <a:r>
                <a:rPr kumimoji="1" lang="zh-CN" altLang="en-US" sz="1400" dirty="0" smtClean="0">
                  <a:solidFill>
                    <a:prstClr val="black"/>
                  </a:solidFill>
                  <a:latin typeface="黑体" pitchFamily="49" charset="-122"/>
                  <a:ea typeface="黑体" pitchFamily="49" charset="-122"/>
                </a:rPr>
                <a:t>册</a:t>
              </a:r>
              <a:endParaRPr kumimoji="1" lang="zh-CN" altLang="en-US" sz="140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0" y="103733"/>
            <a:ext cx="3419872" cy="307777"/>
            <a:chOff x="-36512" y="134511"/>
            <a:chExt cx="2771800" cy="307777"/>
          </a:xfrm>
        </p:grpSpPr>
        <p:sp>
          <p:nvSpPr>
            <p:cNvPr id="7" name="矩形 6">
              <a:extLst>
                <a:ext uri="{FF2B5EF4-FFF2-40B4-BE49-F238E27FC236}">
                  <a16:creationId xmlns="" xmlns:a16="http://schemas.microsoft.com/office/drawing/2014/main" id="{CD184A55-3423-F349-98B8-52F211EB9433}"/>
                </a:ext>
              </a:extLst>
            </p:cNvPr>
            <p:cNvSpPr/>
            <p:nvPr/>
          </p:nvSpPr>
          <p:spPr>
            <a:xfrm flipH="1">
              <a:off x="-36512" y="159510"/>
              <a:ext cx="2771800" cy="252000"/>
            </a:xfrm>
            <a:prstGeom prst="rect">
              <a:avLst/>
            </a:prstGeom>
            <a:gradFill flip="none" rotWithShape="1">
              <a:gsLst>
                <a:gs pos="40000">
                  <a:sysClr val="window" lastClr="FFFFFF"/>
                </a:gs>
                <a:gs pos="99000">
                  <a:sysClr val="window" lastClr="FFFFFF">
                    <a:alpha val="0"/>
                  </a:sysClr>
                </a:gs>
                <a:gs pos="77000">
                  <a:sysClr val="window" lastClr="FFFFFF">
                    <a:alpha val="59000"/>
                  </a:sys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endParaRPr>
            </a:p>
          </p:txBody>
        </p:sp>
        <p:sp>
          <p:nvSpPr>
            <p:cNvPr id="8" name="文本框 1">
              <a:extLst>
                <a:ext uri="{FF2B5EF4-FFF2-40B4-BE49-F238E27FC236}">
                  <a16:creationId xmlns="" xmlns:a16="http://schemas.microsoft.com/office/drawing/2014/main" id="{06E88223-4167-0746-8818-C83637374A72}"/>
                </a:ext>
              </a:extLst>
            </p:cNvPr>
            <p:cNvSpPr txBox="1"/>
            <p:nvPr/>
          </p:nvSpPr>
          <p:spPr>
            <a:xfrm>
              <a:off x="46018" y="134511"/>
              <a:ext cx="145929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黑体" pitchFamily="49" charset="-122"/>
                  <a:ea typeface="黑体" pitchFamily="49" charset="-122"/>
                </a:rPr>
                <a:t>语文  五年级  </a:t>
              </a:r>
              <a:r>
                <a:rPr kumimoji="1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黑体" pitchFamily="49" charset="-122"/>
                  <a:ea typeface="黑体" pitchFamily="49" charset="-122"/>
                </a:rPr>
                <a:t>下</a:t>
              </a:r>
              <a:r>
                <a:rPr kumimoji="1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黑体" pitchFamily="49" charset="-122"/>
                  <a:ea typeface="黑体" pitchFamily="49" charset="-122"/>
                </a:rPr>
                <a:t>册</a:t>
              </a:r>
              <a:endParaRPr kumimoji="1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1575376" y="1237506"/>
            <a:ext cx="5993249" cy="1015663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txBody>
          <a:bodyPr wrap="square" rtlCol="0">
            <a:spAutoFit/>
          </a:bodyPr>
          <a:lstStyle/>
          <a:p>
            <a:pPr algn="ctr" defTabSz="685800"/>
            <a:endParaRPr lang="zh-CN" altLang="en-US" sz="6000" b="1" dirty="0">
              <a:solidFill>
                <a:prstClr val="black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2021090" y="1295300"/>
            <a:ext cx="886752" cy="871297"/>
          </a:xfrm>
          <a:prstGeom prst="ellipse">
            <a:avLst/>
          </a:prstGeom>
          <a:solidFill>
            <a:srgbClr val="FFBF53">
              <a:lumMod val="20000"/>
              <a:lumOff val="80000"/>
            </a:srgbClr>
          </a:solidFill>
          <a:ln w="25400" cap="flat" cmpd="sng" algn="ctr">
            <a:solidFill>
              <a:srgbClr val="FFBF53">
                <a:lumMod val="75000"/>
              </a:srgbClr>
            </a:solidFill>
            <a:prstDash val="solid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43808" y="1203598"/>
            <a:ext cx="44401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6000" b="1" dirty="0" smtClean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童年</a:t>
            </a:r>
            <a:r>
              <a:rPr lang="zh-CN" altLang="en-US" sz="60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的发现</a:t>
            </a:r>
          </a:p>
        </p:txBody>
      </p:sp>
      <p:sp>
        <p:nvSpPr>
          <p:cNvPr id="12" name="矩形 11"/>
          <p:cNvSpPr/>
          <p:nvPr/>
        </p:nvSpPr>
        <p:spPr>
          <a:xfrm>
            <a:off x="3421992" y="2584524"/>
            <a:ext cx="22621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0" cap="none" spc="0" normalizeH="0" baseline="0" noProof="0" dirty="0" smtClean="0">
                <a:ln w="18000">
                  <a:solidFill>
                    <a:srgbClr val="F07474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101600">
                    <a:sysClr val="window" lastClr="FFFFFF">
                      <a:alpha val="60000"/>
                    </a:sys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itchFamily="34" charset="-122"/>
                <a:ea typeface="微软雅黑" pitchFamily="34" charset="-122"/>
              </a:rPr>
              <a:t>课课练</a:t>
            </a:r>
            <a:endParaRPr kumimoji="0" lang="zh-CN" altLang="en-US" sz="5400" b="1" i="0" u="none" strike="noStrike" kern="0" cap="none" spc="0" normalizeH="0" baseline="0" noProof="0" dirty="0">
              <a:ln w="18000">
                <a:solidFill>
                  <a:srgbClr val="F07474">
                    <a:satMod val="140000"/>
                  </a:srgb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101600">
                  <a:sysClr val="window" lastClr="FFFFFF">
                    <a:alpha val="60000"/>
                  </a:sysClr>
                </a:glow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979712" y="1232575"/>
            <a:ext cx="134844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1" i="0" u="none" strike="noStrike" kern="0" cap="none" spc="0" normalizeH="0" baseline="0" noProof="0" dirty="0" smtClean="0">
                <a:ln>
                  <a:noFill/>
                </a:ln>
                <a:solidFill>
                  <a:srgbClr val="FFBF53">
                    <a:lumMod val="75000"/>
                  </a:srgb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</a:rPr>
              <a:t>23</a:t>
            </a:r>
            <a:r>
              <a:rPr kumimoji="0" lang="en-US" altLang="zh-CN" sz="6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</a:rPr>
              <a:t> 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2919818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314" y="339502"/>
            <a:ext cx="6675372" cy="4400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491880" y="850727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√</a:t>
            </a:r>
            <a:endParaRPr lang="zh-CN" altLang="en-US" sz="2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64088" y="843558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√</a:t>
            </a:r>
            <a:endParaRPr lang="zh-CN" altLang="en-US" sz="2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84984" y="1285131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√</a:t>
            </a:r>
            <a:endParaRPr lang="zh-CN" altLang="en-US" sz="2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88224" y="1312307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√</a:t>
            </a:r>
            <a:endParaRPr lang="zh-CN" altLang="en-US" sz="2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50372" y="2193707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①</a:t>
            </a:r>
            <a:endParaRPr lang="zh-CN" altLang="en-US" sz="2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52592" y="2683460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②</a:t>
            </a:r>
            <a:endParaRPr lang="zh-CN" altLang="en-US" sz="2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66563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3239" y="123478"/>
            <a:ext cx="5117523" cy="4485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934034" y="375918"/>
            <a:ext cx="16021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转    </a:t>
            </a:r>
            <a:r>
              <a:rPr lang="zh-CN" altLang="en-US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 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如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26555" y="375918"/>
            <a:ext cx="16021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正   经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76089" y="774828"/>
            <a:ext cx="16021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所   欲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67899" y="756897"/>
            <a:ext cx="20607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绞      汁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17722" y="1143538"/>
            <a:ext cx="19262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情      </a:t>
            </a:r>
            <a:r>
              <a: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禁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83636" y="1143538"/>
            <a:ext cx="16021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来    </a:t>
            </a:r>
            <a:r>
              <a:rPr lang="zh-CN" altLang="en-US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 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去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55776" y="2628811"/>
            <a:ext cx="4824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我被老师狠狠地瞪了一眼。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41612" y="4103892"/>
            <a:ext cx="51510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    示例：只要多动脑、勤思考，你就会有所发明，有所创造。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94707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952" y="275932"/>
            <a:ext cx="3825353" cy="3994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0" b="84990"/>
          <a:stretch/>
        </p:blipFill>
        <p:spPr bwMode="auto">
          <a:xfrm>
            <a:off x="545952" y="4203233"/>
            <a:ext cx="3829074" cy="547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4001" y="3353226"/>
            <a:ext cx="3844871" cy="1450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" t="15327" r="-1"/>
          <a:stretch/>
        </p:blipFill>
        <p:spPr bwMode="auto">
          <a:xfrm>
            <a:off x="4647495" y="277420"/>
            <a:ext cx="3857883" cy="3090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6760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984" y="233586"/>
            <a:ext cx="5483223" cy="3246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336432" y="1019512"/>
            <a:ext cx="55446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指作为观众在台下看表演时的“我”。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59832" y="1419622"/>
            <a:ext cx="55446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表演课本剧</a:t>
            </a:r>
            <a:r>
              <a:rPr lang="en-US" altLang="zh-CN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《</a:t>
            </a:r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半夜鸡叫</a:t>
            </a:r>
            <a:r>
              <a:rPr lang="en-US" altLang="zh-CN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》</a:t>
            </a:r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。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59832" y="1811600"/>
            <a:ext cx="55446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“我”又瘦又小，适合演周扒皮。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49283" y="2211710"/>
            <a:ext cx="55446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演“长工”的同学在表演时真正地打“我”。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2219" y="3455159"/>
            <a:ext cx="5623197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    </a:t>
            </a:r>
            <a:r>
              <a:rPr lang="zh-CN" altLang="en-US" sz="2000" b="1" u="sng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我是文艺宣传队队员，意味着我可以不用每天上早读课，可以冠冕堂皇地去排演各种节目；意味着我可以去工地或者工厂参加各种文艺汇演，而不必眼巴巴地在人群中当一个可怜的看客。</a:t>
            </a:r>
            <a:endParaRPr lang="zh-CN" altLang="en-US" sz="2000" b="1" u="sng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66072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628" y="326802"/>
            <a:ext cx="5027134" cy="3507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4559300" y="602134"/>
            <a:ext cx="8976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BD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52120" y="1491630"/>
            <a:ext cx="3384376" cy="1938992"/>
          </a:xfrm>
          <a:prstGeom prst="wedgeRectCallout">
            <a:avLst>
              <a:gd name="adj1" fmla="val -59202"/>
              <a:gd name="adj2" fmla="val 1154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000" b="1" u="wavyHeavy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有好几次，我还蹲在屋后不停地学着公鸡啼鸣，以便看看母鸡们有没有反应，但我发现，母鸡们一个个都歪着脑袋向我斜视，那神情仿佛在说：这家伙，神经病！</a:t>
            </a:r>
            <a:endParaRPr lang="zh-CN" altLang="en-US" sz="2000" b="1" u="wavyHeavy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98128" y="3363838"/>
            <a:ext cx="51845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   为了学好鸡叫，“我”蹲在屋后学公鸡鸣叫，还要观察母鸡的反应，表现了“我”的天真有趣；尤其是作者描写母鸡们听到“我”学鸡叫时的样子，更是令人忍俊不禁。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57541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/>
          <p:nvPr/>
        </p:nvSpPr>
        <p:spPr>
          <a:xfrm>
            <a:off x="839053" y="1576412"/>
            <a:ext cx="7837403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 defTabSz="685800"/>
            <a:r>
              <a:rPr kumimoji="1" lang="zh-CN" altLang="en-US" sz="5400" b="1" dirty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时代天</a:t>
            </a:r>
            <a:r>
              <a:rPr kumimoji="1" lang="zh-CN" altLang="en-US" sz="5400" b="1" dirty="0" smtClean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华祝</a:t>
            </a:r>
            <a:r>
              <a:rPr kumimoji="1" lang="zh-CN" altLang="en-US" sz="5400" b="1" smtClean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你学习进步</a:t>
            </a:r>
            <a:r>
              <a:rPr kumimoji="1" lang="zh-CN" altLang="en-US" sz="5400" b="1" dirty="0" smtClean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！</a:t>
            </a:r>
            <a:endParaRPr kumimoji="1" lang="en-US" altLang="zh-CN" sz="5400" b="1" dirty="0" smtClean="0">
              <a:solidFill>
                <a:srgbClr val="FF6600"/>
              </a:solidFill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75350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789</TotalTime>
  <Words>263</Words>
  <Application>Microsoft Office PowerPoint</Application>
  <PresentationFormat>全屏显示(16:9)</PresentationFormat>
  <Paragraphs>29</Paragraphs>
  <Slides>7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8" baseType="lpstr"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Microsoft</cp:lastModifiedBy>
  <cp:revision>95</cp:revision>
  <dcterms:created xsi:type="dcterms:W3CDTF">2021-03-26T07:48:59Z</dcterms:created>
  <dcterms:modified xsi:type="dcterms:W3CDTF">2021-09-27T06:12:05Z</dcterms:modified>
</cp:coreProperties>
</file>