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692" r:id="rId2"/>
  </p:sldMasterIdLst>
  <p:notesMasterIdLst>
    <p:notesMasterId r:id="rId33"/>
  </p:notesMasterIdLst>
  <p:handoutMasterIdLst>
    <p:handoutMasterId r:id="rId34"/>
  </p:handoutMasterIdLst>
  <p:sldIdLst>
    <p:sldId id="1058" r:id="rId3"/>
    <p:sldId id="523" r:id="rId4"/>
    <p:sldId id="1002" r:id="rId5"/>
    <p:sldId id="978" r:id="rId6"/>
    <p:sldId id="1051" r:id="rId7"/>
    <p:sldId id="632" r:id="rId8"/>
    <p:sldId id="923" r:id="rId9"/>
    <p:sldId id="1021" r:id="rId10"/>
    <p:sldId id="991" r:id="rId11"/>
    <p:sldId id="1057" r:id="rId12"/>
    <p:sldId id="980" r:id="rId13"/>
    <p:sldId id="1055" r:id="rId14"/>
    <p:sldId id="1052" r:id="rId15"/>
    <p:sldId id="1056" r:id="rId16"/>
    <p:sldId id="1034" r:id="rId17"/>
    <p:sldId id="1054" r:id="rId18"/>
    <p:sldId id="1030" r:id="rId19"/>
    <p:sldId id="1046" r:id="rId20"/>
    <p:sldId id="1033" r:id="rId21"/>
    <p:sldId id="1035" r:id="rId22"/>
    <p:sldId id="930" r:id="rId23"/>
    <p:sldId id="1000" r:id="rId24"/>
    <p:sldId id="936" r:id="rId25"/>
    <p:sldId id="937" r:id="rId26"/>
    <p:sldId id="938" r:id="rId27"/>
    <p:sldId id="1022" r:id="rId28"/>
    <p:sldId id="1023" r:id="rId29"/>
    <p:sldId id="1049" r:id="rId30"/>
    <p:sldId id="1050" r:id="rId31"/>
    <p:sldId id="1007" r:id="rId32"/>
  </p:sldIdLst>
  <p:sldSz cx="9144000" cy="5143500" type="screen16x9"/>
  <p:notesSz cx="6858000" cy="9144000"/>
  <p:embeddedFontLst>
    <p:embeddedFont>
      <p:font typeface="幼圆" pitchFamily="49" charset="-122"/>
      <p:regular r:id="rId35"/>
    </p:embeddedFont>
    <p:embeddedFont>
      <p:font typeface="隶书" pitchFamily="49" charset="-122"/>
      <p:regular r:id="rId36"/>
    </p:embeddedFont>
    <p:embeddedFont>
      <p:font typeface="Calibri" pitchFamily="34" charset="0"/>
      <p:regular r:id="rId37"/>
      <p:bold r:id="rId38"/>
      <p:italic r:id="rId39"/>
      <p:boldItalic r:id="rId40"/>
    </p:embeddedFont>
    <p:embeddedFont>
      <p:font typeface="仿宋" pitchFamily="49" charset="-122"/>
      <p:regular r:id="rId41"/>
    </p:embeddedFont>
    <p:embeddedFont>
      <p:font typeface="汉语拼音" pitchFamily="34" charset="0"/>
      <p:regular r:id="rId42"/>
    </p:embeddedFont>
    <p:embeddedFont>
      <p:font typeface="微软雅黑" pitchFamily="34" charset="-122"/>
      <p:regular r:id="rId43"/>
      <p:bold r:id="rId44"/>
    </p:embeddedFont>
    <p:embeddedFont>
      <p:font typeface="华文琥珀" pitchFamily="2" charset="-122"/>
      <p:regular r:id="rId45"/>
    </p:embeddedFont>
    <p:embeddedFont>
      <p:font typeface="黑体" pitchFamily="49" charset="-122"/>
      <p:regular r:id="rId46"/>
    </p:embeddedFont>
    <p:embeddedFont>
      <p:font typeface="楷体" pitchFamily="49" charset="-122"/>
      <p:regular r:id="rId4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99"/>
    <a:srgbClr val="CCFF99"/>
    <a:srgbClr val="0066CC"/>
    <a:srgbClr val="FFFFD9"/>
    <a:srgbClr val="FFFFCC"/>
    <a:srgbClr val="FF6600"/>
    <a:srgbClr val="CC33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>
        <p:scale>
          <a:sx n="110" d="100"/>
          <a:sy n="110" d="100"/>
        </p:scale>
        <p:origin x="-696" y="-156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738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377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605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0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27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026" name="Picture 2" descr="D:\360极速浏览器下载\ed0f752c16d1fed821760815e71e862c.pn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74"/>
          <a:stretch/>
        </p:blipFill>
        <p:spPr bwMode="auto">
          <a:xfrm flipH="1">
            <a:off x="7863276" y="4228050"/>
            <a:ext cx="1605268" cy="93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50000"/>
          <a:stretch/>
        </p:blipFill>
        <p:spPr bwMode="auto">
          <a:xfrm>
            <a:off x="-324544" y="4947592"/>
            <a:ext cx="9394826" cy="21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8" r:id="rId4"/>
    <p:sldLayoutId id="2147483691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9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1.png"/><Relationship Id="rId7" Type="http://schemas.openxmlformats.org/officeDocument/2006/relationships/image" Target="../media/image14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&#36164;&#26009;&#38142;&#25509;/&#35270;&#39057;/&#19971;&#24425;&#20116;&#19979;&#35838;&#25991;&#26391;&#35835;23&#31461;&#24180;&#30340;&#21457;&#29616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838;&#25991;&#26391;&#35835;2&#23567;&#23567;&#30340;&#33337;.mp4" TargetMode="External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6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18" y="0"/>
            <a:ext cx="7275564" cy="5143500"/>
          </a:xfrm>
          <a:prstGeom prst="rect">
            <a:avLst/>
          </a:prstGeom>
        </p:spPr>
      </p:pic>
      <p:sp>
        <p:nvSpPr>
          <p:cNvPr id="16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1826" y="1345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3203848" y="1995686"/>
            <a:ext cx="485902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黑体" pitchFamily="2" charset="-122"/>
                <a:ea typeface="黑体" pitchFamily="2" charset="-122"/>
              </a:defRPr>
            </a:lvl1pPr>
          </a:lstStyle>
          <a:p>
            <a:pPr algn="ctr"/>
            <a:r>
              <a:rPr lang="en-US" altLang="zh-CN" sz="660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6600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童年</a:t>
            </a:r>
            <a:r>
              <a:rPr lang="zh-CN" altLang="en-US" sz="6600" dirty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的发现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979712" y="1938705"/>
            <a:ext cx="1218270" cy="1209109"/>
            <a:chOff x="1979712" y="1938705"/>
            <a:chExt cx="1218270" cy="120910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1938705"/>
              <a:ext cx="1218270" cy="1209109"/>
            </a:xfrm>
            <a:prstGeom prst="rect">
              <a:avLst/>
            </a:prstGeom>
          </p:spPr>
        </p:pic>
        <p:sp>
          <p:nvSpPr>
            <p:cNvPr id="11" name="文本框 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D72EACE4-6DBD-7247-92D1-5B31521A4382}"/>
                </a:ext>
              </a:extLst>
            </p:cNvPr>
            <p:cNvSpPr txBox="1"/>
            <p:nvPr/>
          </p:nvSpPr>
          <p:spPr>
            <a:xfrm>
              <a:off x="2154213" y="1972613"/>
              <a:ext cx="88357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000" b="1" spc="-300" smtClean="0">
                  <a:solidFill>
                    <a:srgbClr val="92D050"/>
                  </a:solidFill>
                  <a:latin typeface="宋体" panose="02010600030101010101" pitchFamily="2" charset="-122"/>
                </a:rPr>
                <a:t>23</a:t>
              </a:r>
              <a:endParaRPr kumimoji="1" lang="zh-CN" altLang="en-US" sz="6600" b="1" spc="-300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2" name="标题 1"/>
          <p:cNvSpPr txBox="1"/>
          <p:nvPr/>
        </p:nvSpPr>
        <p:spPr>
          <a:xfrm>
            <a:off x="2868079" y="1657350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" y="0"/>
            <a:ext cx="9144000" cy="523604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1491630"/>
            <a:ext cx="7128792" cy="184204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每个人的童年都充满着无数个“为什么”，充满着神奇的幻想和想象。</a:t>
            </a:r>
            <a:endParaRPr lang="en-US" altLang="zh-CN" sz="320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3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3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你的童年时光中</a:t>
            </a:r>
            <a:r>
              <a:rPr lang="zh-CN" altLang="en-US" sz="320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曾有怎样的发现呢？</a:t>
            </a:r>
            <a:endParaRPr lang="zh-CN" altLang="en-US" sz="3200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203848" y="1540330"/>
            <a:ext cx="528332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5"/>
                </a:solidFill>
                <a:ea typeface="黑体" panose="02010609060101010101" pitchFamily="49" charset="-122"/>
              </a:rPr>
              <a:t>      费</a:t>
            </a:r>
            <a:r>
              <a:rPr lang="zh-CN" altLang="en-US" sz="2800" b="1" dirty="0" smtClean="0">
                <a:solidFill>
                  <a:schemeClr val="accent5"/>
                </a:solidFill>
                <a:ea typeface="黑体" panose="02010609060101010101" pitchFamily="49" charset="-122"/>
              </a:rPr>
              <a:t>奥多</a:t>
            </a:r>
            <a:r>
              <a:rPr lang="zh-CN" altLang="en-US" sz="2800" b="1" smtClean="0">
                <a:solidFill>
                  <a:schemeClr val="accent5"/>
                </a:solidFill>
                <a:ea typeface="黑体" panose="02010609060101010101" pitchFamily="49" charset="-122"/>
              </a:rPr>
              <a:t>罗夫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1918-1984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  </a:t>
            </a:r>
            <a:r>
              <a:rPr lang="zh-CN" altLang="en-US" sz="2800" b="1" smtClean="0">
                <a:ea typeface="楷体" pitchFamily="49" charset="-122"/>
              </a:rPr>
              <a:t>苏联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诗人</a:t>
            </a:r>
            <a:r>
              <a:rPr lang="zh-CN" altLang="en-US" sz="2800" b="1" smtClean="0">
                <a:ea typeface="楷体" pitchFamily="49" charset="-122"/>
              </a:rPr>
              <a:t>，也擅长散文创作。</a:t>
            </a:r>
            <a:endParaRPr lang="en-US" altLang="zh-CN" sz="2800" b="1"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ea typeface="楷体" pitchFamily="49" charset="-122"/>
              </a:rPr>
              <a:t> </a:t>
            </a:r>
            <a:r>
              <a:rPr lang="en-US" altLang="zh-CN" sz="2800" b="1" smtClean="0">
                <a:ea typeface="楷体" pitchFamily="49" charset="-122"/>
              </a:rPr>
              <a:t>       </a:t>
            </a:r>
            <a:r>
              <a:rPr lang="zh-CN" altLang="en-US" sz="2800" b="1" smtClean="0">
                <a:ea typeface="楷体" pitchFamily="49" charset="-122"/>
              </a:rPr>
              <a:t>主要作品：诗集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《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林中泉水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》《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雄鸡三唱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》</a:t>
            </a:r>
            <a:r>
              <a:rPr lang="zh-CN" altLang="en-US" sz="2800" b="1" smtClean="0">
                <a:ea typeface="楷体" pitchFamily="49" charset="-122"/>
              </a:rPr>
              <a:t>。</a:t>
            </a:r>
            <a:endParaRPr lang="en-US" altLang="zh-CN" sz="2800" b="1" dirty="0">
              <a:ea typeface="楷体" pitchFamily="49" charset="-122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56639"/>
            <a:ext cx="2642113" cy="30450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06599" y="410477"/>
            <a:ext cx="2606159" cy="946162"/>
            <a:chOff x="6046080" y="595492"/>
            <a:chExt cx="2606159" cy="946162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 作者简介</a:t>
              </a:r>
              <a:endParaRPr lang="zh-CN" altLang="en-US" sz="320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95536" y="1041579"/>
            <a:ext cx="86409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dirty="0" smtClean="0">
                <a:latin typeface="黑体" pitchFamily="2" charset="-122"/>
                <a:ea typeface="黑体" pitchFamily="2" charset="-122"/>
              </a:rPr>
              <a:t>    默读</a:t>
            </a:r>
            <a:r>
              <a:rPr lang="zh-CN" altLang="en-US" sz="2800" dirty="0">
                <a:latin typeface="黑体" pitchFamily="2" charset="-122"/>
                <a:ea typeface="黑体" pitchFamily="2" charset="-122"/>
              </a:rPr>
              <a:t>课</a:t>
            </a:r>
            <a:r>
              <a:rPr lang="zh-CN" altLang="en-US" sz="2800">
                <a:latin typeface="黑体" pitchFamily="2" charset="-122"/>
                <a:ea typeface="黑体" pitchFamily="2" charset="-122"/>
              </a:rPr>
              <a:t>文</a:t>
            </a:r>
            <a:r>
              <a:rPr lang="zh-CN" altLang="en-US" sz="2800" smtClean="0">
                <a:latin typeface="黑体" pitchFamily="2" charset="-122"/>
                <a:ea typeface="黑体" pitchFamily="2" charset="-122"/>
              </a:rPr>
              <a:t>，试着说说“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</a:rPr>
              <a:t>童年的发现”</a:t>
            </a:r>
            <a:r>
              <a:rPr lang="zh-CN" altLang="en-US" sz="2800" dirty="0">
                <a:latin typeface="黑体" pitchFamily="2" charset="-122"/>
                <a:ea typeface="黑体" pitchFamily="2" charset="-122"/>
              </a:rPr>
              <a:t>是</a:t>
            </a:r>
            <a:r>
              <a:rPr lang="zh-CN" altLang="en-US" sz="2800">
                <a:latin typeface="黑体" pitchFamily="2" charset="-122"/>
                <a:ea typeface="黑体" pitchFamily="2" charset="-122"/>
              </a:rPr>
              <a:t>什</a:t>
            </a:r>
            <a:r>
              <a:rPr lang="zh-CN" altLang="en-US" sz="2800" smtClean="0">
                <a:latin typeface="黑体" pitchFamily="2" charset="-122"/>
                <a:ea typeface="黑体" pitchFamily="2" charset="-122"/>
              </a:rPr>
              <a:t>么。谈谈</a:t>
            </a:r>
            <a:r>
              <a:rPr lang="zh-CN" altLang="en-US" sz="280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对于“我”的</a:t>
            </a:r>
            <a:r>
              <a:rPr lang="zh-CN" altLang="en-US" sz="280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这个“发现”，你有什么看</a:t>
            </a:r>
            <a:r>
              <a:rPr lang="zh-CN" altLang="en-US" sz="280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法</a:t>
            </a:r>
            <a:r>
              <a:rPr lang="zh-CN" altLang="en-US" sz="280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zh-CN" altLang="en-US" sz="28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2024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976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hlinkClick r:id="rId4" action="ppaction://hlinkfile"/>
          </p:cNvPr>
          <p:cNvSpPr txBox="1"/>
          <p:nvPr/>
        </p:nvSpPr>
        <p:spPr>
          <a:xfrm>
            <a:off x="783199" y="177155"/>
            <a:ext cx="2060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49326" y="1990724"/>
            <a:ext cx="6119018" cy="2940260"/>
            <a:chOff x="1239215" y="1192477"/>
            <a:chExt cx="6966625" cy="334754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39215" y="1192477"/>
              <a:ext cx="2312059" cy="334754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51274" y="1192477"/>
              <a:ext cx="2361820" cy="334754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229" r="3734"/>
            <a:stretch/>
          </p:blipFill>
          <p:spPr>
            <a:xfrm>
              <a:off x="5884494" y="1192477"/>
              <a:ext cx="2321346" cy="3347545"/>
            </a:xfrm>
            <a:prstGeom prst="rect">
              <a:avLst/>
            </a:prstGeom>
          </p:spPr>
        </p:pic>
      </p:grpSp>
      <p:sp>
        <p:nvSpPr>
          <p:cNvPr id="10" name="文本框 14"/>
          <p:cNvSpPr txBox="1"/>
          <p:nvPr/>
        </p:nvSpPr>
        <p:spPr>
          <a:xfrm>
            <a:off x="3275856" y="609997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点击图标，听范读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252269" y="200549"/>
            <a:ext cx="1059582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2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409557" y="210695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28197" y="1732464"/>
            <a:ext cx="892512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pēi</a:t>
            </a:r>
            <a:endParaRPr lang="zh-CN" altLang="en-US" sz="24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02994" y="1787517"/>
            <a:ext cx="200510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huò</a:t>
            </a:r>
            <a:r>
              <a:rPr lang="en-US" altLang="zh-CN" sz="24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huàn</a:t>
            </a:r>
            <a:endParaRPr lang="zh-CN" altLang="en-US" sz="24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08103" y="1746763"/>
            <a:ext cx="10354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fù</a:t>
            </a:r>
            <a:endParaRPr lang="zh-CN" altLang="en-US" sz="24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94426" y="1707654"/>
            <a:ext cx="65808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chī</a:t>
            </a:r>
            <a:endParaRPr lang="zh-CN" altLang="en-US" sz="24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32189" y="210695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胚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99878" y="2049483"/>
            <a:ext cx="1188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pc="3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祸患</a:t>
            </a:r>
            <a:endParaRPr lang="zh-CN" altLang="en-US" sz="3600" b="1" spc="3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77271" y="201305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赋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48863" y="202876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痴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53311" y="203411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迷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211999" y="3155637"/>
            <a:ext cx="122424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hēi</a:t>
            </a:r>
            <a:endParaRPr lang="zh-CN" altLang="en-US" sz="24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55894" y="350782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嘿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415714" y="3118138"/>
            <a:ext cx="54927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yī</a:t>
            </a:r>
            <a:endParaRPr lang="zh-CN" altLang="en-US" sz="24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211960" y="350782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伊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15935" y="3507822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万诺夫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025314" y="203411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25205" y="3127042"/>
            <a:ext cx="969448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nà</a:t>
            </a:r>
            <a:endParaRPr lang="zh-CN" altLang="en-US" sz="24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84168" y="350785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娜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271513" y="3118340"/>
            <a:ext cx="105946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jiǒng</a:t>
            </a:r>
            <a:endParaRPr lang="zh-CN" altLang="en-US" sz="24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987206" y="350782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困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451001" y="350782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窘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3745" y="3155637"/>
            <a:ext cx="73861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jiǎo</a:t>
            </a:r>
            <a:endParaRPr lang="zh-CN" altLang="en-US" sz="24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7584" y="350959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绞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89083" y="3488690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尽脑汁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Freeform 9"/>
          <p:cNvSpPr/>
          <p:nvPr/>
        </p:nvSpPr>
        <p:spPr bwMode="gray">
          <a:xfrm rot="18822580" flipH="1" flipV="1">
            <a:off x="3924611" y="1396894"/>
            <a:ext cx="757313" cy="3470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</a:gra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66" name="TextBox 26"/>
          <p:cNvSpPr txBox="1"/>
          <p:nvPr/>
        </p:nvSpPr>
        <p:spPr>
          <a:xfrm>
            <a:off x="3693228" y="771550"/>
            <a:ext cx="1685398" cy="43858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祸害、隐患</a:t>
            </a:r>
            <a:endParaRPr lang="zh-CN" altLang="en-US" sz="2400" b="1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7C5E194C-9341-0F4E-ADDE-4400D3F03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30" y="424354"/>
            <a:ext cx="431626" cy="558077"/>
          </a:xfrm>
          <a:prstGeom prst="rect">
            <a:avLst/>
          </a:prstGeom>
        </p:spPr>
      </p:pic>
      <p:sp>
        <p:nvSpPr>
          <p:cNvPr id="31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672430" y="336101"/>
            <a:ext cx="1802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32" grpId="0"/>
      <p:bldP spid="32" grpId="1"/>
      <p:bldP spid="65" grpId="0" bldLvl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60699" y="1203598"/>
            <a:ext cx="4392488" cy="11264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澄澈：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水清见底。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文中指湖水很清，一眼能看到底。</a:t>
            </a:r>
            <a:r>
              <a:rPr lang="zh-CN" altLang="en-US" sz="2800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 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87" y="627534"/>
            <a:ext cx="3086425" cy="223224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5">
            <a:extLst>
              <a:ext uri="{FF2B5EF4-FFF2-40B4-BE49-F238E27FC236}">
                <a16:creationId xmlns="" xmlns:a16="http://schemas.microsoft.com/office/drawing/2014/main" id="{C7EB58DB-C3C4-5141-A93F-59E2D703A6F0}"/>
              </a:ext>
            </a:extLst>
          </p:cNvPr>
          <p:cNvSpPr txBox="1"/>
          <p:nvPr/>
        </p:nvSpPr>
        <p:spPr>
          <a:xfrm>
            <a:off x="888576" y="267494"/>
            <a:ext cx="2252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词语解释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E44C0038-74A9-2F43-B850-CDF3FA28D2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5" y="377984"/>
            <a:ext cx="433956" cy="5358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98329" y="3003798"/>
            <a:ext cx="5113315" cy="164352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随心所欲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指随着自己的心意，想怎样就怎样。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”在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梦中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想怎么飞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就怎么飞。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32" b="97872" l="5839" r="952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95" y="2745441"/>
            <a:ext cx="314843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9872" y="2843014"/>
            <a:ext cx="5184576" cy="164352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困窘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形容为难，感到难办。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”面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对老师的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误解和同学们的嘲笑，不知道怎么办好。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http://pic.51yuansu.com/pic3/cover/03/38/26/5b92513653fe9_61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10" b="96595" l="36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9088"/>
            <a:ext cx="2790245" cy="259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236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047" y="555442"/>
            <a:ext cx="1975153" cy="193155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0707" y="699541"/>
            <a:ext cx="5655469" cy="164352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绞尽脑汁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形容费尽心思。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 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”认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真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思考“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人为什么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九个月才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出生”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这个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问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22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700" y="1707654"/>
            <a:ext cx="771770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4375">
              <a:lnSpc>
                <a:spcPct val="120000"/>
              </a:lnSpc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自由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读课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文，边读边思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考：“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我”经历了怎样的探究过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程？小组合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作梳理出探究的过程。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737087F0-05A3-5A44-856F-C41399ED8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11021"/>
            <a:ext cx="2268000" cy="692577"/>
          </a:xfrm>
          <a:prstGeom prst="rect">
            <a:avLst/>
          </a:prstGeom>
        </p:spPr>
      </p:pic>
      <p:sp>
        <p:nvSpPr>
          <p:cNvPr id="14" name="文本框 14">
            <a:hlinkClick r:id="rId3" action="ppaction://hlinkfile"/>
            <a:extLst>
              <a:ext uri="{FF2B5EF4-FFF2-40B4-BE49-F238E27FC236}">
                <a16:creationId xmlns="" xmlns:a16="http://schemas.microsoft.com/office/drawing/2014/main" id="{BBA2FD5C-C51E-D445-8A16-7059B950F227}"/>
              </a:ext>
            </a:extLst>
          </p:cNvPr>
          <p:cNvSpPr txBox="1"/>
          <p:nvPr/>
        </p:nvSpPr>
        <p:spPr>
          <a:xfrm>
            <a:off x="864933" y="483518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互动课堂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FFAE2F21-1109-864F-AE35-E487F1430E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4" y="515264"/>
            <a:ext cx="450000" cy="559756"/>
          </a:xfrm>
          <a:prstGeom prst="rect">
            <a:avLst/>
          </a:prstGeom>
        </p:spPr>
      </p:pic>
      <p:sp>
        <p:nvSpPr>
          <p:cNvPr id="4" name="剪去单角的矩形 3"/>
          <p:cNvSpPr/>
          <p:nvPr/>
        </p:nvSpPr>
        <p:spPr>
          <a:xfrm>
            <a:off x="1218173" y="3907879"/>
            <a:ext cx="6707654" cy="576064"/>
          </a:xfrm>
          <a:prstGeom prst="snip1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可以按照下面的学习任务单步骤来梳理。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059582"/>
            <a:ext cx="2304256" cy="646986"/>
          </a:xfrm>
          <a:prstGeom prst="snip1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学习任务单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2139702"/>
            <a:ext cx="70567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找出文中写探究过程的语句读一读</a:t>
            </a:r>
            <a:r>
              <a:rPr lang="zh-CN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28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把相关内容概括成简单的一句话或短语</a:t>
            </a:r>
            <a:r>
              <a:rPr lang="zh-CN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28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在白纸上画出探究过程图。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140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2春\资源\图片\课本图片\23童年的发现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t="47215" r="6885" b="576"/>
          <a:stretch/>
        </p:blipFill>
        <p:spPr bwMode="auto">
          <a:xfrm>
            <a:off x="4524546" y="1302795"/>
            <a:ext cx="4584804" cy="28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22春\资源\图片\课本图片\23童年的发现_页面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27905" r="5245" b="18523"/>
          <a:stretch/>
        </p:blipFill>
        <p:spPr bwMode="auto">
          <a:xfrm>
            <a:off x="47796" y="1302795"/>
            <a:ext cx="4476750" cy="28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923300" y="195486"/>
            <a:ext cx="7056784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找出文中写探究过程的语句读一读</a:t>
            </a:r>
            <a:endParaRPr lang="en-US" altLang="zh-CN" sz="3200" kern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68381" y="1575600"/>
            <a:ext cx="16892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57636" y="3103865"/>
            <a:ext cx="19442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67544" y="3363838"/>
            <a:ext cx="38164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932040" y="2105794"/>
            <a:ext cx="4032448" cy="10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605641" y="3141965"/>
            <a:ext cx="4368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96116" y="3392413"/>
            <a:ext cx="23521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596116" y="2355726"/>
            <a:ext cx="4368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7504" y="121657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5604" y="248411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9992" y="121657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14850" y="226172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E:\22春\资源\图片\课本图片\23童年的发现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t="47215" r="6885" b="576"/>
          <a:stretch/>
        </p:blipFill>
        <p:spPr bwMode="auto">
          <a:xfrm>
            <a:off x="4524546" y="1302795"/>
            <a:ext cx="4584804" cy="28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E:\22春\资源\图片\课本图片\23童年的发现_页面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27905" r="5245" b="18523"/>
          <a:stretch/>
        </p:blipFill>
        <p:spPr bwMode="auto">
          <a:xfrm>
            <a:off x="47796" y="1302795"/>
            <a:ext cx="4476750" cy="28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07504" y="121657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5604" y="248411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99992" y="121657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14850" y="226172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7373" y="267494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3200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把相关内容概括成简单的一句话或短</a:t>
            </a:r>
            <a:r>
              <a:rPr lang="zh-CN" altLang="en-US" sz="3200" kern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endParaRPr lang="en-US" altLang="zh-CN" sz="3200" ker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2519387" y="1167458"/>
            <a:ext cx="5004941" cy="510778"/>
          </a:xfrm>
          <a:prstGeom prst="wedgeRoundRectCallout">
            <a:avLst>
              <a:gd name="adj1" fmla="val -56418"/>
              <a:gd name="adj2" fmla="val -3080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“我”发现自己经常会在梦中飞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行</a:t>
            </a:r>
            <a:endParaRPr lang="zh-CN" altLang="en-US" sz="1200"/>
          </a:p>
        </p:txBody>
      </p:sp>
      <p:sp>
        <p:nvSpPr>
          <p:cNvPr id="14" name="圆角矩形标注 13"/>
          <p:cNvSpPr/>
          <p:nvPr/>
        </p:nvSpPr>
        <p:spPr>
          <a:xfrm>
            <a:off x="539552" y="2283718"/>
            <a:ext cx="3672408" cy="510778"/>
          </a:xfrm>
          <a:prstGeom prst="wedgeRoundRectCallout">
            <a:avLst>
              <a:gd name="adj1" fmla="val 20024"/>
              <a:gd name="adj2" fmla="val 70007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小伙伴们也有这样的经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历</a:t>
            </a:r>
            <a:endParaRPr lang="zh-CN" altLang="en-US" sz="1200"/>
          </a:p>
        </p:txBody>
      </p:sp>
      <p:sp>
        <p:nvSpPr>
          <p:cNvPr id="15" name="圆角矩形标注 14"/>
          <p:cNvSpPr/>
          <p:nvPr/>
        </p:nvSpPr>
        <p:spPr>
          <a:xfrm>
            <a:off x="1245961" y="3552078"/>
            <a:ext cx="2080420" cy="510778"/>
          </a:xfrm>
          <a:prstGeom prst="wedgeRoundRectCallout">
            <a:avLst>
              <a:gd name="adj1" fmla="val 18083"/>
              <a:gd name="adj2" fmla="val -73631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一起去问老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师</a:t>
            </a:r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7344950" y="3219822"/>
            <a:ext cx="179378" cy="33225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68381" y="1575600"/>
            <a:ext cx="16892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157636" y="3103865"/>
            <a:ext cx="19442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67544" y="3363838"/>
            <a:ext cx="38164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932040" y="2105794"/>
            <a:ext cx="4032448" cy="10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605641" y="3141965"/>
            <a:ext cx="4368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596116" y="3392413"/>
            <a:ext cx="23521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4596116" y="2355726"/>
            <a:ext cx="4368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线形标注 2 2"/>
          <p:cNvSpPr/>
          <p:nvPr/>
        </p:nvSpPr>
        <p:spPr>
          <a:xfrm>
            <a:off x="4609801" y="3590835"/>
            <a:ext cx="3780420" cy="1200329"/>
          </a:xfrm>
          <a:prstGeom prst="borderCallout2">
            <a:avLst>
              <a:gd name="adj1" fmla="val 45340"/>
              <a:gd name="adj2" fmla="val -2399"/>
              <a:gd name="adj3" fmla="val -99830"/>
              <a:gd name="adj4" fmla="val -5715"/>
              <a:gd name="adj5" fmla="val -117475"/>
              <a:gd name="adj6" fmla="val 795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得</a:t>
            </a:r>
            <a:r>
              <a:rPr lang="zh-CN" altLang="en-US" sz="20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到解答后，“我”继续大胆想</a:t>
            </a:r>
            <a:r>
              <a:rPr lang="zh-CN" altLang="en-US" sz="2000" b="1" kern="0">
                <a:latin typeface="宋体" panose="02010600030101010101" pitchFamily="2" charset="-122"/>
                <a:ea typeface="宋体" panose="02010600030101010101" pitchFamily="2" charset="-122"/>
              </a:rPr>
              <a:t>象</a:t>
            </a:r>
            <a:r>
              <a:rPr lang="zh-CN" altLang="en-US" sz="20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，痴迷于研究这个问题，终于想出了眉目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879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665002" y="2427734"/>
            <a:ext cx="1310526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2000" b="1" kern="1200" dirty="0" smtClean="0"/>
              <a:t>梦</a:t>
            </a:r>
            <a:r>
              <a:rPr lang="zh-CN" altLang="en-US" sz="2000" b="1" kern="1200" dirty="0" smtClean="0"/>
              <a:t>中飞行</a:t>
            </a:r>
            <a:endParaRPr lang="zh-CN" sz="2000" b="1" kern="1200" dirty="0"/>
          </a:p>
        </p:txBody>
      </p:sp>
      <p:sp>
        <p:nvSpPr>
          <p:cNvPr id="20" name="任意多边形 19"/>
          <p:cNvSpPr/>
          <p:nvPr/>
        </p:nvSpPr>
        <p:spPr>
          <a:xfrm>
            <a:off x="2537209" y="2457658"/>
            <a:ext cx="1360350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/>
              <a:t>求教老师</a:t>
            </a:r>
            <a:endParaRPr lang="zh-CN" sz="2000" b="1" kern="12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05162" y="2656157"/>
            <a:ext cx="360040" cy="284257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530072" y="2457658"/>
            <a:ext cx="1689935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smtClean="0"/>
              <a:t>痴迷于研究</a:t>
            </a:r>
            <a:endParaRPr lang="zh-CN" sz="2000" b="1" kern="1200" dirty="0"/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4049377" y="2686081"/>
            <a:ext cx="344419" cy="284257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6381769" y="2686080"/>
            <a:ext cx="344419" cy="284257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6857689" y="2448252"/>
            <a:ext cx="1674751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smtClean="0"/>
              <a:t>想出了眉目</a:t>
            </a:r>
            <a:endParaRPr lang="zh-CN" sz="2000" b="1" kern="1200" dirty="0"/>
          </a:p>
        </p:txBody>
      </p:sp>
      <p:sp>
        <p:nvSpPr>
          <p:cNvPr id="2" name="矩形 1"/>
          <p:cNvSpPr/>
          <p:nvPr/>
        </p:nvSpPr>
        <p:spPr>
          <a:xfrm>
            <a:off x="1706062" y="485767"/>
            <a:ext cx="510909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3200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3200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在白纸上画出探究过程图</a:t>
            </a:r>
            <a:endParaRPr lang="zh-CN" altLang="en-US" sz="3200" kern="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1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12" grpId="0" animBg="1"/>
      <p:bldP spid="9" grpId="0" animBg="1"/>
      <p:bldP spid="13" grpId="0" animBg="1"/>
      <p:bldP spid="14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559570"/>
            <a:ext cx="7560840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小组合作读第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自然段，读出“我”既自豪又似乎在跟人逗趣的语气，在朗读中体会课文语言的风趣。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七彩五下课文朗读23童年的发现（第1、2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36096" y="3175248"/>
            <a:ext cx="609600" cy="609600"/>
          </a:xfrm>
          <a:prstGeom prst="rect">
            <a:avLst/>
          </a:prstGeom>
        </p:spPr>
      </p:pic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355600" y="627534"/>
            <a:ext cx="2717800" cy="1074737"/>
            <a:chOff x="355399" y="609886"/>
            <a:chExt cx="2718304" cy="1074830"/>
          </a:xfrm>
        </p:grpSpPr>
        <p:sp>
          <p:nvSpPr>
            <p:cNvPr id="6" name="矩形 8"/>
            <p:cNvSpPr>
              <a:spLocks noChangeArrowheads="1"/>
            </p:cNvSpPr>
            <p:nvPr/>
          </p:nvSpPr>
          <p:spPr bwMode="auto">
            <a:xfrm>
              <a:off x="1019810" y="891162"/>
              <a:ext cx="2053893" cy="610936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交流互动</a:t>
              </a:r>
            </a:p>
          </p:txBody>
        </p:sp>
        <p:pic>
          <p:nvPicPr>
            <p:cNvPr id="7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399" y="609886"/>
              <a:ext cx="940001" cy="107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0961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7624" y="915566"/>
            <a:ext cx="6971388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，先找找文中还有哪些自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己觉得</a:t>
            </a:r>
            <a:r>
              <a:rPr lang="zh-CN" altLang="en-US" sz="32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有趣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部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分，作一些批注，再在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小组内交流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自己的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感受。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4946" y="3651870"/>
            <a:ext cx="6919462" cy="568762"/>
          </a:xfrm>
          <a:prstGeom prst="snip1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要从内容和语言两方面去体会趣味。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74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407969" y="817052"/>
            <a:ext cx="6067744" cy="196515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我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的发现起始于梦中飞行。每天夜里做梦我都飞，我对飞行是那样迷恋，只要双脚一点，轻轻跃起，就能离开地面飞向空中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u="sng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1115616" y="1918503"/>
            <a:ext cx="5109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dirty="0" smtClean="0">
                <a:solidFill>
                  <a:srgbClr val="FF0000"/>
                </a:solidFill>
              </a:rPr>
              <a:t>~~~~~~~~~~~~~~~~~~~~~~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99266" y="2373732"/>
            <a:ext cx="5109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dirty="0" smtClean="0">
                <a:solidFill>
                  <a:srgbClr val="FF0000"/>
                </a:solidFill>
              </a:rPr>
              <a:t>~~~~~~~~~~~~~~~~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432762" y="193163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dirty="0" smtClean="0">
                <a:solidFill>
                  <a:srgbClr val="FF0000"/>
                </a:solidFill>
              </a:rPr>
              <a:t>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19672" y="3033743"/>
            <a:ext cx="661485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描述生动、具体，好像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真的飞起来了</a:t>
            </a:r>
            <a:r>
              <a:rPr lang="zh-CN" altLang="en-US" sz="28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一样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3022" y="3939902"/>
            <a:ext cx="2385051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天真无邪   </a:t>
            </a:r>
          </a:p>
        </p:txBody>
      </p:sp>
      <p:sp>
        <p:nvSpPr>
          <p:cNvPr id="13" name="矩形 12"/>
          <p:cNvSpPr/>
          <p:nvPr/>
        </p:nvSpPr>
        <p:spPr>
          <a:xfrm>
            <a:off x="5076482" y="3965666"/>
            <a:ext cx="2236510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/>
              </a:rPr>
              <a:t>充满幻想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475712" y="759368"/>
            <a:ext cx="2466255" cy="17403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29383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843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0872" y="738791"/>
            <a:ext cx="5881713" cy="941965"/>
            <a:chOff x="4229967" y="639413"/>
            <a:chExt cx="5881713" cy="941965"/>
          </a:xfrm>
        </p:grpSpPr>
        <p:sp>
          <p:nvSpPr>
            <p:cNvPr id="6" name="云形标注 5"/>
            <p:cNvSpPr/>
            <p:nvPr/>
          </p:nvSpPr>
          <p:spPr>
            <a:xfrm>
              <a:off x="4381461" y="639413"/>
              <a:ext cx="5730219" cy="941965"/>
            </a:xfrm>
            <a:prstGeom prst="cloudCallout">
              <a:avLst>
                <a:gd name="adj1" fmla="val -35507"/>
                <a:gd name="adj2" fmla="val 90404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4229967" y="871545"/>
              <a:ext cx="5621248" cy="5663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628650">
                <a:lnSpc>
                  <a:spcPct val="110000"/>
                </a:lnSpc>
              </a:pPr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为</a:t>
              </a:r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什么只有晚上睡觉时才长</a:t>
              </a:r>
              <a:r>
                <a:rPr lang="zh-CN" altLang="en-US" sz="2800" b="1" dirty="0" smtClean="0">
                  <a:latin typeface="楷体" pitchFamily="49" charset="-122"/>
                  <a:ea typeface="楷体" pitchFamily="49" charset="-122"/>
                </a:rPr>
                <a:t>？</a:t>
              </a:r>
              <a:endParaRPr lang="en-US" altLang="zh-CN" sz="2800" b="1" dirty="0" smtClean="0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516216" y="1225127"/>
            <a:ext cx="2236510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zh-CN" altLang="en-US" sz="40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/>
              </a:rPr>
              <a:t>刨根问底</a:t>
            </a:r>
            <a:endParaRPr lang="zh-CN" altLang="en-US" sz="4000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微软雅黑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111457" y="3023756"/>
            <a:ext cx="2749471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zh-CN" altLang="en-US" sz="40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/>
              </a:rPr>
              <a:t>好奇心旺盛</a:t>
            </a:r>
            <a:endParaRPr lang="zh-CN" altLang="en-US" sz="4000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微软雅黑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819785" y="1779662"/>
            <a:ext cx="4696431" cy="1650026"/>
            <a:chOff x="3804636" y="739733"/>
            <a:chExt cx="4696431" cy="1650026"/>
          </a:xfrm>
        </p:grpSpPr>
        <p:sp>
          <p:nvSpPr>
            <p:cNvPr id="17" name="云形标注 16"/>
            <p:cNvSpPr/>
            <p:nvPr/>
          </p:nvSpPr>
          <p:spPr>
            <a:xfrm>
              <a:off x="3804636" y="739733"/>
              <a:ext cx="4696431" cy="1650026"/>
            </a:xfrm>
            <a:prstGeom prst="cloudCallout">
              <a:avLst>
                <a:gd name="adj1" fmla="val -51564"/>
                <a:gd name="adj2" fmla="val 49286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285469" y="833445"/>
              <a:ext cx="3817458" cy="1514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那</a:t>
              </a:r>
              <a:r>
                <a:rPr lang="zh-CN" altLang="en-US" sz="2800" b="1" dirty="0" smtClean="0">
                  <a:latin typeface="楷体" pitchFamily="49" charset="-122"/>
                  <a:ea typeface="楷体" pitchFamily="49" charset="-122"/>
                </a:rPr>
                <a:t>为什么</a:t>
              </a:r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人在生长的时候就要飞呢？这究竟是什么道</a:t>
              </a:r>
              <a:r>
                <a:rPr lang="zh-CN" altLang="en-US" sz="2800" b="1">
                  <a:latin typeface="楷体" pitchFamily="49" charset="-122"/>
                  <a:ea typeface="楷体" pitchFamily="49" charset="-122"/>
                </a:rPr>
                <a:t>理</a:t>
              </a:r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？</a:t>
              </a:r>
              <a:endParaRPr lang="en-US" altLang="zh-CN" sz="2800" b="1" dirty="0" smtClean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975088" y="3731642"/>
            <a:ext cx="5621248" cy="856332"/>
            <a:chOff x="4425901" y="664515"/>
            <a:chExt cx="5621248" cy="856332"/>
          </a:xfrm>
        </p:grpSpPr>
        <p:sp>
          <p:nvSpPr>
            <p:cNvPr id="23" name="云形标注 22"/>
            <p:cNvSpPr/>
            <p:nvPr/>
          </p:nvSpPr>
          <p:spPr>
            <a:xfrm>
              <a:off x="4574541" y="664515"/>
              <a:ext cx="3558015" cy="856332"/>
            </a:xfrm>
            <a:prstGeom prst="cloudCallout">
              <a:avLst>
                <a:gd name="adj1" fmla="val -61961"/>
                <a:gd name="adj2" fmla="val -7143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4425901" y="871545"/>
              <a:ext cx="5621248" cy="5663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628650">
                <a:lnSpc>
                  <a:spcPct val="110000"/>
                </a:lnSpc>
              </a:pPr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人</a:t>
              </a:r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怎么会是鸟</a:t>
              </a:r>
              <a:r>
                <a:rPr lang="zh-CN" altLang="en-US" sz="2800" b="1" dirty="0" smtClean="0">
                  <a:latin typeface="楷体" pitchFamily="49" charset="-122"/>
                  <a:ea typeface="楷体" pitchFamily="49" charset="-122"/>
                </a:rPr>
                <a:t>？</a:t>
              </a:r>
              <a:endParaRPr lang="zh-CN" altLang="en-US" sz="2800" dirty="0"/>
            </a:p>
          </p:txBody>
        </p:sp>
      </p:grpSp>
      <p:pic>
        <p:nvPicPr>
          <p:cNvPr id="2050" name="Picture 2" descr="http://pic.51yuansu.com/pic3/cover/00/68/91/58b0f11e55504_6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51" b="95738" l="8852" r="90000">
                        <a14:foregroundMark x1="21475" y1="11148" x2="21475" y2="11148"/>
                        <a14:foregroundMark x1="28852" y1="16721" x2="28852" y2="16721"/>
                        <a14:foregroundMark x1="26393" y1="33115" x2="26393" y2="33115"/>
                        <a14:foregroundMark x1="30820" y1="38689" x2="30820" y2="38689"/>
                        <a14:foregroundMark x1="80820" y1="25902" x2="80820" y2="25902"/>
                        <a14:foregroundMark x1="77541" y1="31803" x2="77541" y2="31803"/>
                        <a14:foregroundMark x1="76066" y1="50000" x2="76066" y2="50000"/>
                        <a14:foregroundMark x1="71148" y1="53443" x2="71148" y2="534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3220" y="2427734"/>
            <a:ext cx="2497883" cy="24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23528" y="19548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4-11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805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460926" y="1071627"/>
            <a:ext cx="8124471" cy="351634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indent="628650" algn="just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想啊想啊，嘿！终于想出了眉目：“哈！这就跟画地图差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不多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上的距离很远很远，在地图上画出来只不过几厘米。人是由细胞构成的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从细胞变成小鱼，经过了很长时间。现在，这一段时间就折合成一个月。从小鱼变成青蛙又得经过很长时间，又折合成一个月。这样推算下来，到变化成人，正好是九个月。”我的发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现竟是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如此简单明了，我为此感到格外高兴。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2121049" y="2364288"/>
            <a:ext cx="5184575" cy="93102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800" smtClean="0">
                <a:solidFill>
                  <a:schemeClr val="accent2">
                    <a:lumMod val="7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充满童趣的语言，表现出儿童在有了自己的“发现”时的得意。</a:t>
            </a:r>
            <a:endParaRPr lang="zh-CN" altLang="en-US" sz="2800" dirty="0">
              <a:solidFill>
                <a:schemeClr val="accent2">
                  <a:lumMod val="7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187624" y="1097759"/>
            <a:ext cx="1440160" cy="423155"/>
          </a:xfrm>
          <a:prstGeom prst="roundRect">
            <a:avLst/>
          </a:prstGeom>
          <a:grpFill/>
          <a:ln w="285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782511" y="1137761"/>
            <a:ext cx="774014" cy="423155"/>
          </a:xfrm>
          <a:prstGeom prst="roundRect">
            <a:avLst/>
          </a:prstGeom>
          <a:grpFill/>
          <a:ln w="285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2585" y="1529730"/>
            <a:ext cx="387007" cy="423155"/>
          </a:xfrm>
          <a:prstGeom prst="roundRect">
            <a:avLst/>
          </a:prstGeom>
          <a:grpFill/>
          <a:ln w="285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23528" y="33950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517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098682" y="1759036"/>
            <a:ext cx="2244494" cy="44706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" name="矩形 1"/>
          <p:cNvSpPr/>
          <p:nvPr/>
        </p:nvSpPr>
        <p:spPr>
          <a:xfrm>
            <a:off x="323528" y="1190238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幸亏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她没有容我解释，不然的话，同学们听见我说自己三年前就发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现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了“进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化论”，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还不笑塌房顶！不过，被轰出教室，站在外面，我倒想出了一条自我安慰的理由，我明白了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世界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上的重大发现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，有时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还会给人带来被驱逐和被迫害的风险。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21052" y="443648"/>
            <a:ext cx="1210588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 algn="ctr">
              <a:defRPr sz="4000" b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/>
              </a:defRPr>
            </a:lvl1pPr>
          </a:lstStyle>
          <a:p>
            <a:r>
              <a:rPr lang="zh-CN" altLang="en-US" dirty="0"/>
              <a:t>幽默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674E012-A0BB-8043-8DA1-7BC8D461660E}"/>
              </a:ext>
            </a:extLst>
          </p:cNvPr>
          <p:cNvSpPr txBox="1"/>
          <p:nvPr/>
        </p:nvSpPr>
        <p:spPr>
          <a:xfrm>
            <a:off x="2152756" y="498032"/>
            <a:ext cx="472006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体会其幽默活泼的语言风格。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39974" y="3219713"/>
            <a:ext cx="3864474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62915" y="3718671"/>
            <a:ext cx="6009285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3995936" y="3954416"/>
            <a:ext cx="3981929" cy="850180"/>
            <a:chOff x="4637033" y="3968332"/>
            <a:chExt cx="3981929" cy="850180"/>
          </a:xfrm>
        </p:grpSpPr>
        <p:sp>
          <p:nvSpPr>
            <p:cNvPr id="20" name="云形标注 19"/>
            <p:cNvSpPr/>
            <p:nvPr/>
          </p:nvSpPr>
          <p:spPr>
            <a:xfrm>
              <a:off x="4637033" y="3968332"/>
              <a:ext cx="3981929" cy="850180"/>
            </a:xfrm>
            <a:prstGeom prst="cloudCallout">
              <a:avLst>
                <a:gd name="adj1" fmla="val -46658"/>
                <a:gd name="adj2" fmla="val -6084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933165" y="4112170"/>
              <a:ext cx="36738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这句话的含义是什么？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629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2381" y="744385"/>
            <a:ext cx="80764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 algn="just"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世界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上的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重大发现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，有时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还会给人带来被驱逐和被迫害的风险。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1810" y="3939902"/>
            <a:ext cx="7545982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在写法上，照应了开头的“惩罚”，前后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呼应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582" y="2279526"/>
            <a:ext cx="81084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7550"/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“我”把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自己跟世界上有重大发明与发现的人列在一起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，是一种夸张的、自嘲的表达，这也是风趣幽默的一种体现。</a:t>
            </a:r>
          </a:p>
        </p:txBody>
      </p:sp>
      <p:sp>
        <p:nvSpPr>
          <p:cNvPr id="15" name="云形 14"/>
          <p:cNvSpPr/>
          <p:nvPr/>
        </p:nvSpPr>
        <p:spPr>
          <a:xfrm>
            <a:off x="3635896" y="51470"/>
            <a:ext cx="2506481" cy="746615"/>
          </a:xfrm>
          <a:prstGeom prst="cloud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一语双关</a:t>
            </a:r>
          </a:p>
        </p:txBody>
      </p:sp>
    </p:spTree>
    <p:extLst>
      <p:ext uri="{BB962C8B-B14F-4D97-AF65-F5344CB8AC3E}">
        <p14:creationId xmlns:p14="http://schemas.microsoft.com/office/powerpoint/2010/main" val="268700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横卷形 1"/>
          <p:cNvSpPr/>
          <p:nvPr/>
        </p:nvSpPr>
        <p:spPr>
          <a:xfrm>
            <a:off x="683568" y="771550"/>
            <a:ext cx="7741460" cy="3527450"/>
          </a:xfrm>
          <a:prstGeom prst="horizontalScroll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marL="288000">
              <a:lnSpc>
                <a:spcPct val="120000"/>
              </a:lnSpc>
            </a:pPr>
            <a:r>
              <a:rPr lang="zh-CN" altLang="en-US" sz="2800" b="1" smtClean="0">
                <a:latin typeface="隶书" panose="02010509060101010101" pitchFamily="49" charset="-122"/>
                <a:ea typeface="隶书" panose="02010509060101010101" pitchFamily="49" charset="-122"/>
              </a:rPr>
              <a:t>    尽</a:t>
            </a:r>
            <a:r>
              <a:rPr lang="zh-CN" altLang="en-US" sz="28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管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童年的发现有时会令人觉得可笑，甚至会招来麻烦，可是希望你们每个人都用一双好奇的眼睛去发现，去享受发现的快乐，拥有自己美妙的童年的发现。也许，这就是你创造、研究的开始</a:t>
            </a:r>
            <a:r>
              <a:rPr lang="zh-CN" altLang="en-US" sz="28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2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63489" y="489738"/>
            <a:ext cx="1512168" cy="5847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说一说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9076" y="1140911"/>
            <a:ext cx="8127380" cy="1574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你有过自己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的“发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现”吗？试着说一说自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己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“发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现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”，和大家分享“发现”过程中的喜怒哀乐，注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意表达出自己的感受哦！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55805" y="2825876"/>
            <a:ext cx="6120000" cy="523220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内容提</a:t>
            </a:r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示：</a:t>
            </a:r>
            <a:r>
              <a:rPr lang="zh-CN" altLang="en-US" sz="280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“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</a:t>
            </a:r>
            <a:r>
              <a:rPr lang="zh-CN" altLang="en-US" sz="28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”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意义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55805" y="3469041"/>
            <a:ext cx="6120000" cy="475655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语言提示：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幽默活泼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5805" y="4064383"/>
            <a:ext cx="6120000" cy="475655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感受提示：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大胆创新、坚持不懈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</p:txBody>
      </p:sp>
      <p:pic>
        <p:nvPicPr>
          <p:cNvPr id="10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76" y="132849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62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335956" y="1156990"/>
            <a:ext cx="65051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童年发现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胚胎发育规律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7312620" y="2148259"/>
            <a:ext cx="175192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大胆求知</a:t>
            </a:r>
            <a:endParaRPr lang="en-US" altLang="zh-CN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勇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于探究</a:t>
            </a:r>
            <a:endParaRPr lang="en-US" altLang="zh-CN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494088" y="1828129"/>
            <a:ext cx="677108" cy="232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noProof="1" smtClean="0">
                <a:latin typeface="黑体" pitchFamily="2" charset="-122"/>
                <a:ea typeface="黑体" pitchFamily="2" charset="-122"/>
              </a:rPr>
              <a:t>童年的发现</a:t>
            </a:r>
            <a:endParaRPr lang="zh-CN" altLang="en-US" sz="3200" noProof="1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7" name="文本框 16"/>
          <p:cNvSpPr txBox="1">
            <a:spLocks noChangeArrowheads="1"/>
          </p:cNvSpPr>
          <p:nvPr/>
        </p:nvSpPr>
        <p:spPr bwMode="auto">
          <a:xfrm>
            <a:off x="1335956" y="3759850"/>
            <a:ext cx="590465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38600" indent="-4038600" eaLnBrk="1" hangingPunct="1">
              <a:buFont typeface="Arial" pitchFamily="34" charset="0"/>
              <a:buNone/>
            </a:pP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老师的讲解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“我”因发笑受驱逐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119932" y="1255267"/>
            <a:ext cx="223557" cy="3016506"/>
          </a:xfrm>
          <a:prstGeom prst="leftBrace">
            <a:avLst>
              <a:gd name="adj1" fmla="val 42725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35956" y="1733054"/>
            <a:ext cx="5536232" cy="1930337"/>
            <a:chOff x="1412156" y="1720354"/>
            <a:chExt cx="5536232" cy="1930337"/>
          </a:xfrm>
        </p:grpSpPr>
        <p:sp>
          <p:nvSpPr>
            <p:cNvPr id="25" name="文本框 16"/>
            <p:cNvSpPr txBox="1">
              <a:spLocks noChangeArrowheads="1"/>
            </p:cNvSpPr>
            <p:nvPr/>
          </p:nvSpPr>
          <p:spPr bwMode="auto">
            <a:xfrm>
              <a:off x="1412156" y="2440434"/>
              <a:ext cx="96835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buFont typeface="Arial" pitchFamily="34" charset="0"/>
                <a:buNone/>
              </a:pPr>
              <a:r>
                <a:rPr lang="zh-CN" altLang="en-US" sz="2800" b="1" dirty="0" smtClean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经过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" name="文本框 19"/>
            <p:cNvSpPr txBox="1">
              <a:spLocks noChangeArrowheads="1"/>
            </p:cNvSpPr>
            <p:nvPr/>
          </p:nvSpPr>
          <p:spPr bwMode="auto">
            <a:xfrm>
              <a:off x="2411884" y="1720354"/>
              <a:ext cx="4536504" cy="1930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梦中飞行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人的生长</a:t>
              </a:r>
              <a:endPara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绞尽脑汁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猜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出规律</a:t>
              </a:r>
              <a:endPara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生物课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上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被人误解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左大括号 12"/>
            <p:cNvSpPr/>
            <p:nvPr/>
          </p:nvSpPr>
          <p:spPr>
            <a:xfrm>
              <a:off x="2267868" y="1895211"/>
              <a:ext cx="223557" cy="1702740"/>
            </a:xfrm>
            <a:prstGeom prst="leftBrace">
              <a:avLst>
                <a:gd name="adj1" fmla="val 42725"/>
                <a:gd name="adj2" fmla="val 50000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左大括号 13"/>
          <p:cNvSpPr/>
          <p:nvPr/>
        </p:nvSpPr>
        <p:spPr>
          <a:xfrm flipH="1">
            <a:off x="7106121" y="1310531"/>
            <a:ext cx="248263" cy="3016508"/>
          </a:xfrm>
          <a:prstGeom prst="leftBrace">
            <a:avLst>
              <a:gd name="adj1" fmla="val 42725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750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36274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43710" y="341243"/>
            <a:ext cx="2224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6892" y="1406262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课文用倒叙手法，通过讲述“我”童年时发现“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____________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这件趣事，反映了儿童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的特点和惊人的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，鼓励孩子们要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6399" y="278598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求知若渴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79712" y="2128386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胚胎发育规律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32240" y="2783974"/>
            <a:ext cx="1284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想象力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131840" y="3419197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大胆求知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76056" y="3419197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勇于探究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24" y="411510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37" y="449610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83568" y="33950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18" name="矩形 17"/>
          <p:cNvSpPr/>
          <p:nvPr/>
        </p:nvSpPr>
        <p:spPr>
          <a:xfrm>
            <a:off x="2627784" y="278598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寻根究底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9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5576" y="1779662"/>
            <a:ext cx="7632848" cy="22852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ea typeface="楷体" panose="02010609060101010101" pitchFamily="49" charset="-122"/>
              </a:rPr>
              <a:t>学者先要会疑。</a:t>
            </a:r>
            <a:r>
              <a:rPr lang="en-US" altLang="zh-CN" sz="3200" b="1" dirty="0" smtClean="0">
                <a:solidFill>
                  <a:srgbClr val="0070C0"/>
                </a:solidFill>
                <a:ea typeface="宋体" panose="02010600030101010101" pitchFamily="2" charset="-122"/>
              </a:rPr>
              <a:t>——</a:t>
            </a:r>
            <a:r>
              <a:rPr lang="zh-CN" altLang="en-US" sz="3200" b="1" dirty="0" smtClean="0">
                <a:solidFill>
                  <a:srgbClr val="0070C0"/>
                </a:solidFill>
                <a:ea typeface="宋体" panose="02010600030101010101" pitchFamily="2" charset="-122"/>
              </a:rPr>
              <a:t>程颐</a:t>
            </a:r>
            <a:endParaRPr lang="en-US" altLang="zh-CN" sz="3200" b="1" dirty="0"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ea typeface="楷体" panose="02010609060101010101" pitchFamily="49" charset="-122"/>
              </a:rPr>
              <a:t>敏而好学，不耻下问，是以谓之文也。</a:t>
            </a:r>
            <a:endParaRPr lang="en-US" altLang="zh-CN" sz="3200" b="1" dirty="0" smtClean="0">
              <a:ea typeface="楷体" panose="020106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3200" b="1" dirty="0" smtClean="0">
                <a:solidFill>
                  <a:srgbClr val="0070C0"/>
                </a:solidFill>
                <a:ea typeface="宋体" panose="02010600030101010101" pitchFamily="2" charset="-122"/>
              </a:rPr>
              <a:t>——《</a:t>
            </a:r>
            <a:r>
              <a:rPr lang="zh-CN" altLang="en-US" sz="3200" b="1" dirty="0" smtClean="0">
                <a:solidFill>
                  <a:srgbClr val="0070C0"/>
                </a:solidFill>
                <a:ea typeface="宋体" panose="02010600030101010101" pitchFamily="2" charset="-122"/>
              </a:rPr>
              <a:t>论语</a:t>
            </a:r>
            <a:r>
              <a:rPr lang="en-US" altLang="zh-CN" sz="3200" b="1" dirty="0" smtClean="0">
                <a:solidFill>
                  <a:srgbClr val="0070C0"/>
                </a:solidFill>
                <a:ea typeface="宋体" panose="02010600030101010101" pitchFamily="2" charset="-122"/>
              </a:rPr>
              <a:t>》</a:t>
            </a:r>
            <a:endParaRPr lang="zh-CN" altLang="en-US" sz="3200" b="1" dirty="0">
              <a:solidFill>
                <a:srgbClr val="0070C0"/>
              </a:solidFill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53132" y="1072282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名人名言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86" y="538683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>
            <a:extLst>
              <a:ext uri="{FF2B5EF4-FFF2-40B4-BE49-F238E27FC236}">
                <a16:creationId xmlns:a16="http://schemas.microsoft.com/office/drawing/2014/main" xmlns="" id="{8C3BBCB5-2B2C-484A-A126-C71674BA7BCE}"/>
              </a:ext>
            </a:extLst>
          </p:cNvPr>
          <p:cNvSpPr txBox="1"/>
          <p:nvPr/>
        </p:nvSpPr>
        <p:spPr>
          <a:xfrm>
            <a:off x="905817" y="483518"/>
            <a:ext cx="215401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pic>
        <p:nvPicPr>
          <p:cNvPr id="10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46" y="54027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699792" y="833349"/>
            <a:ext cx="6120680" cy="3485187"/>
            <a:chOff x="2555776" y="1038905"/>
            <a:chExt cx="6120680" cy="3485187"/>
          </a:xfrm>
          <a:effectLst/>
        </p:grpSpPr>
        <p:sp>
          <p:nvSpPr>
            <p:cNvPr id="4" name="圆角矩形 3"/>
            <p:cNvSpPr/>
            <p:nvPr/>
          </p:nvSpPr>
          <p:spPr>
            <a:xfrm>
              <a:off x="2555776" y="1038905"/>
              <a:ext cx="6120680" cy="3485187"/>
            </a:xfrm>
            <a:prstGeom prst="roundRect">
              <a:avLst>
                <a:gd name="adj" fmla="val 6245"/>
              </a:avLst>
            </a:prstGeom>
            <a:solidFill>
              <a:schemeClr val="bg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555776" y="1050170"/>
              <a:ext cx="6120680" cy="3416320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b="1" dirty="0" smtClean="0">
                  <a:ea typeface="楷体" pitchFamily="49" charset="-122"/>
                </a:rPr>
                <a:t>       在古代，人们由于眼界狭小，认为地球是宇宙的中心，宇宙是有限的，太阳、月亮和众星都围绕地球运行。</a:t>
              </a:r>
              <a:r>
                <a:rPr lang="en-US" altLang="zh-CN" sz="2400" b="1" dirty="0" smtClean="0">
                  <a:ea typeface="楷体" pitchFamily="49" charset="-122"/>
                </a:rPr>
                <a:t>16</a:t>
              </a:r>
              <a:r>
                <a:rPr lang="zh-CN" altLang="en-US" sz="2400" b="1" smtClean="0">
                  <a:ea typeface="楷体" pitchFamily="49" charset="-122"/>
                </a:rPr>
                <a:t>世纪，波</a:t>
              </a:r>
              <a:r>
                <a:rPr lang="zh-CN" altLang="en-US" sz="2400" b="1" dirty="0" smtClean="0">
                  <a:ea typeface="楷体" pitchFamily="49" charset="-122"/>
                </a:rPr>
                <a:t>兰天文学家</a:t>
              </a:r>
              <a:r>
                <a:rPr lang="zh-CN" altLang="en-US" sz="2400" b="1" dirty="0" smtClean="0">
                  <a:solidFill>
                    <a:srgbClr val="FF0000"/>
                  </a:solidFill>
                  <a:ea typeface="楷体" pitchFamily="49" charset="-122"/>
                </a:rPr>
                <a:t>哥白尼</a:t>
              </a:r>
              <a:r>
                <a:rPr lang="zh-CN" altLang="en-US" sz="2400" b="1" dirty="0" smtClean="0">
                  <a:ea typeface="楷体" pitchFamily="49" charset="-122"/>
                </a:rPr>
                <a:t>，根据</a:t>
              </a:r>
              <a:r>
                <a:rPr lang="en-US" altLang="zh-CN" sz="2400" b="1" dirty="0" smtClean="0">
                  <a:ea typeface="楷体" pitchFamily="49" charset="-122"/>
                </a:rPr>
                <a:t>30</a:t>
              </a:r>
              <a:r>
                <a:rPr lang="zh-CN" altLang="en-US" sz="2400" b="1" dirty="0" smtClean="0">
                  <a:ea typeface="楷体" pitchFamily="49" charset="-122"/>
                </a:rPr>
                <a:t>年的天文观察和推算，认为地球和其他行星一</a:t>
              </a:r>
              <a:r>
                <a:rPr lang="zh-CN" altLang="en-US" sz="2400" b="1" smtClean="0">
                  <a:ea typeface="楷体" pitchFamily="49" charset="-122"/>
                </a:rPr>
                <a:t>样，每</a:t>
              </a:r>
              <a:r>
                <a:rPr lang="zh-CN" altLang="en-US" sz="2400" b="1" dirty="0" smtClean="0">
                  <a:ea typeface="楷体" pitchFamily="49" charset="-122"/>
                </a:rPr>
                <a:t>时</a:t>
              </a:r>
              <a:r>
                <a:rPr lang="zh-CN" altLang="en-US" sz="2400" b="1" smtClean="0">
                  <a:ea typeface="楷体" pitchFamily="49" charset="-122"/>
                </a:rPr>
                <a:t>每刻地围</a:t>
              </a:r>
              <a:r>
                <a:rPr lang="zh-CN" altLang="en-US" sz="2400" b="1" dirty="0" smtClean="0">
                  <a:ea typeface="楷体" pitchFamily="49" charset="-122"/>
                </a:rPr>
                <a:t>绕太阳运转。但那时欧洲的封建教会不支</a:t>
              </a:r>
              <a:r>
                <a:rPr lang="zh-CN" altLang="en-US" sz="2400" b="1" smtClean="0">
                  <a:ea typeface="楷体" pitchFamily="49" charset="-122"/>
                </a:rPr>
                <a:t>持这个观点</a:t>
              </a:r>
              <a:r>
                <a:rPr lang="zh-CN" altLang="en-US" sz="2400" b="1">
                  <a:ea typeface="楷体" pitchFamily="49" charset="-122"/>
                </a:rPr>
                <a:t>，谁提</a:t>
              </a:r>
              <a:r>
                <a:rPr lang="zh-CN" altLang="en-US" sz="2400" b="1" smtClean="0">
                  <a:ea typeface="楷体" pitchFamily="49" charset="-122"/>
                </a:rPr>
                <a:t>出谁就</a:t>
              </a:r>
              <a:r>
                <a:rPr lang="zh-CN" altLang="en-US" sz="2400" b="1" dirty="0" smtClean="0">
                  <a:ea typeface="楷体" pitchFamily="49" charset="-122"/>
                </a:rPr>
                <a:t>会遭到教会审判异端教徒的法庭的迫害。所以，哥白尼直到临死前，才把“太阳中心说”的著作</a:t>
              </a:r>
              <a:r>
                <a:rPr lang="zh-CN" altLang="en-US" sz="2400" b="1" smtClean="0">
                  <a:ea typeface="楷体" pitchFamily="49" charset="-122"/>
                </a:rPr>
                <a:t>发表出来。</a:t>
              </a:r>
              <a:endParaRPr lang="zh-CN" altLang="en-US" sz="2400" b="1" dirty="0">
                <a:ea typeface="楷体" pitchFamily="49" charset="-122"/>
              </a:endParaRPr>
            </a:p>
          </p:txBody>
        </p:sp>
      </p:grpSp>
      <p:pic>
        <p:nvPicPr>
          <p:cNvPr id="1026" name="Picture 2" descr="https://p1.ssl.qhimg.com/t0184c9cf46d7830f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92" y="915566"/>
            <a:ext cx="2552700" cy="33147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62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0969" y="949474"/>
            <a:ext cx="6184080" cy="3168352"/>
            <a:chOff x="555588" y="1059582"/>
            <a:chExt cx="6040264" cy="3168352"/>
          </a:xfrm>
          <a:solidFill>
            <a:schemeClr val="bg1"/>
          </a:solidFill>
        </p:grpSpPr>
        <p:sp>
          <p:nvSpPr>
            <p:cNvPr id="3" name="圆角矩形 2"/>
            <p:cNvSpPr/>
            <p:nvPr/>
          </p:nvSpPr>
          <p:spPr>
            <a:xfrm>
              <a:off x="585664" y="1059582"/>
              <a:ext cx="5930552" cy="3168352"/>
            </a:xfrm>
            <a:prstGeom prst="roundRect">
              <a:avLst>
                <a:gd name="adj" fmla="val 6264"/>
              </a:avLst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555588" y="1127988"/>
              <a:ext cx="6040264" cy="30469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 smtClean="0">
                  <a:ea typeface="楷体" pitchFamily="49" charset="-122"/>
                </a:rPr>
                <a:t>        </a:t>
              </a:r>
              <a:r>
                <a:rPr lang="en-US" altLang="zh-CN" sz="2400" b="1" dirty="0" smtClean="0">
                  <a:ea typeface="楷体" pitchFamily="49" charset="-122"/>
                </a:rPr>
                <a:t>17</a:t>
              </a:r>
              <a:r>
                <a:rPr lang="zh-CN" altLang="en-US" sz="2400" b="1" smtClean="0">
                  <a:ea typeface="楷体" pitchFamily="49" charset="-122"/>
                </a:rPr>
                <a:t>世纪，意</a:t>
              </a:r>
              <a:r>
                <a:rPr lang="zh-CN" altLang="en-US" sz="2400" b="1" dirty="0" smtClean="0">
                  <a:ea typeface="楷体" pitchFamily="49" charset="-122"/>
                </a:rPr>
                <a:t>大利的天文学家</a:t>
              </a:r>
              <a:r>
                <a:rPr lang="zh-CN" altLang="en-US" sz="2400" b="1" dirty="0" smtClean="0">
                  <a:solidFill>
                    <a:srgbClr val="FF0000"/>
                  </a:solidFill>
                  <a:ea typeface="楷体" pitchFamily="49" charset="-122"/>
                </a:rPr>
                <a:t>伽利略</a:t>
              </a:r>
              <a:r>
                <a:rPr lang="zh-CN" altLang="en-US" sz="2400" b="1" dirty="0" smtClean="0">
                  <a:ea typeface="楷体" pitchFamily="49" charset="-122"/>
                </a:rPr>
                <a:t>，非常赞同哥白尼的观点，他寻找方法，给这种观点以科学的证实。但是他还是遭到了教会的谴责。宗教法庭把他传去，不断地审讯他，折磨他，让他跪下发誓放弃自己的观点。但是当伽利略站起来后，他不禁喃喃自语道：“可是，地球仍然在转动呀！”后来，伽利略被监禁在家中，不许外出。</a:t>
              </a:r>
              <a:endParaRPr lang="zh-CN" altLang="en-US" sz="2400" b="1" dirty="0">
                <a:ea typeface="楷体" pitchFamily="49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540" y="1144290"/>
            <a:ext cx="2040282" cy="26769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55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6122" y="1636800"/>
            <a:ext cx="79083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3584575" algn="l"/>
              </a:tabLst>
            </a:pP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胚胎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（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péi</a:t>
            </a:r>
            <a:r>
              <a:rPr lang="en-US" altLang="zh-CN" sz="2800" b="1" dirty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pēi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） </a:t>
            </a:r>
            <a:r>
              <a:rPr lang="en-US" altLang="zh-CN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	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灾祸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（</a:t>
            </a:r>
            <a:r>
              <a:rPr lang="en-US" altLang="zh-CN" sz="2800" b="1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huò</a:t>
            </a:r>
            <a:r>
              <a:rPr lang="en-US" altLang="zh-CN" sz="28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</a:t>
            </a:r>
            <a:r>
              <a:rPr lang="en-US" altLang="zh-CN" sz="2800" b="1" smtClean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guō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）  </a:t>
            </a:r>
            <a:endParaRPr lang="en-US" altLang="zh-CN" sz="2800" b="1" dirty="0" smtClean="0">
              <a:solidFill>
                <a:prstClr val="black"/>
              </a:solidFill>
              <a:ea typeface="楷体" panose="02010609060101010101" pitchFamily="49" charset="-122"/>
              <a:cs typeface="汉语拼音" pitchFamily="34" charset="0"/>
            </a:endParaRPr>
          </a:p>
          <a:p>
            <a:pPr lvl="0">
              <a:lnSpc>
                <a:spcPct val="150000"/>
              </a:lnSpc>
              <a:tabLst>
                <a:tab pos="3584575" algn="l"/>
              </a:tabLst>
            </a:pP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患难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（</a:t>
            </a:r>
            <a:r>
              <a:rPr lang="en-US" altLang="zh-CN" sz="2800" b="1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huàn</a:t>
            </a:r>
            <a:r>
              <a:rPr lang="en-US" altLang="zh-CN" sz="28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</a:t>
            </a:r>
            <a:r>
              <a:rPr lang="en-US" altLang="zh-CN" sz="2800" b="1" smtClean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hàn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）</a:t>
            </a:r>
            <a:r>
              <a:rPr lang="en-US" altLang="zh-CN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	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痴呆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（</a:t>
            </a:r>
            <a:r>
              <a:rPr lang="en-US" altLang="zh-CN" sz="2800" b="1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zhī</a:t>
            </a:r>
            <a:r>
              <a:rPr lang="en-US" altLang="zh-CN" sz="28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</a:t>
            </a:r>
            <a:r>
              <a:rPr lang="en-US" altLang="zh-CN" sz="2800" b="1" smtClean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chī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）</a:t>
            </a:r>
          </a:p>
          <a:p>
            <a:pPr lvl="0">
              <a:lnSpc>
                <a:spcPct val="150000"/>
              </a:lnSpc>
              <a:tabLst>
                <a:tab pos="3584575" algn="l"/>
              </a:tabLst>
            </a:pP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天赋（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fù</a:t>
            </a:r>
            <a:r>
              <a:rPr lang="en-US" altLang="zh-CN" sz="2800" b="1" dirty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wǔ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）</a:t>
            </a:r>
            <a:r>
              <a:rPr lang="en-US" altLang="zh-CN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	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伊人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（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yí</a:t>
            </a:r>
            <a:r>
              <a:rPr lang="en-US" altLang="zh-CN" sz="2800" b="1" dirty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yī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）  </a:t>
            </a:r>
            <a:endParaRPr lang="en-US" altLang="zh-CN" sz="2800" b="1" dirty="0" smtClean="0">
              <a:solidFill>
                <a:prstClr val="black"/>
              </a:solidFill>
              <a:ea typeface="楷体" panose="02010609060101010101" pitchFamily="49" charset="-122"/>
              <a:cs typeface="汉语拼音" pitchFamily="34" charset="0"/>
            </a:endParaRPr>
          </a:p>
          <a:p>
            <a:pPr lvl="0">
              <a:lnSpc>
                <a:spcPct val="150000"/>
              </a:lnSpc>
              <a:tabLst>
                <a:tab pos="3584575" algn="l"/>
              </a:tabLst>
            </a:pP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窘迫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（</a:t>
            </a:r>
            <a:r>
              <a:rPr lang="en-US" altLang="zh-CN" sz="2800" b="1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jiǒng</a:t>
            </a:r>
            <a:r>
              <a:rPr lang="en-US" altLang="zh-CN" sz="28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</a:t>
            </a:r>
            <a:r>
              <a:rPr lang="en-US" altLang="zh-CN" sz="2800" b="1" smtClean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jǒng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）</a:t>
            </a:r>
            <a:r>
              <a:rPr lang="en-US" altLang="zh-CN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	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安娜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（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nuó</a:t>
            </a:r>
            <a:r>
              <a:rPr lang="en-US" altLang="zh-CN" sz="2800" b="1" dirty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nà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）</a:t>
            </a:r>
          </a:p>
        </p:txBody>
      </p:sp>
      <p:sp>
        <p:nvSpPr>
          <p:cNvPr id="3" name="文本框 99"/>
          <p:cNvSpPr txBox="1"/>
          <p:nvPr/>
        </p:nvSpPr>
        <p:spPr>
          <a:xfrm>
            <a:off x="395536" y="1112426"/>
            <a:ext cx="7992888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622300" indent="-622300"/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一、用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“√”给加点字选择正确的读音。</a:t>
            </a:r>
          </a:p>
        </p:txBody>
      </p:sp>
      <p:sp>
        <p:nvSpPr>
          <p:cNvPr id="9" name="矩形 8"/>
          <p:cNvSpPr/>
          <p:nvPr/>
        </p:nvSpPr>
        <p:spPr>
          <a:xfrm>
            <a:off x="1227144" y="2082208"/>
            <a:ext cx="247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•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175968" y="2071542"/>
            <a:ext cx="247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•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220850" y="2750226"/>
            <a:ext cx="247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•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831004" y="2725046"/>
            <a:ext cx="247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•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1552304" y="3378452"/>
            <a:ext cx="247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•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831004" y="3353272"/>
            <a:ext cx="247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•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209714" y="4027366"/>
            <a:ext cx="247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•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5176530" y="4002186"/>
            <a:ext cx="247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楷体" panose="02010609060101010101" pitchFamily="49" charset="-122"/>
                <a:cs typeface="汉语拼音" pitchFamily="34" charset="0"/>
              </a:rPr>
              <a:t>•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785752" y="199568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62864" y="197448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331506" y="254827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75996" y="2617324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25550" y="324555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203325" y="324555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98313" y="394282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34052" y="3867894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38572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8097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本框 14"/>
          <p:cNvSpPr txBox="1">
            <a:spLocks noChangeArrowheads="1"/>
          </p:cNvSpPr>
          <p:nvPr/>
        </p:nvSpPr>
        <p:spPr bwMode="auto">
          <a:xfrm>
            <a:off x="865973" y="195486"/>
            <a:ext cx="2050265" cy="62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580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20502" y="1074336"/>
            <a:ext cx="8155954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随心所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欲  情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不自</a:t>
            </a:r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禁  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绞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尽脑</a:t>
            </a:r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汁 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怀</a:t>
            </a:r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</a:t>
            </a:r>
            <a:endParaRPr lang="en-US" altLang="zh-CN" sz="2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ctr">
              <a:lnSpc>
                <a:spcPct val="130000"/>
              </a:lnSpc>
            </a:pP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“为什么母亲怀胎的时间是九个月呢？”我          </a:t>
            </a:r>
            <a:endParaRPr lang="en-US" altLang="zh-CN" sz="2800" b="1" smtClean="0">
              <a:solidFill>
                <a:prstClr val="black"/>
              </a:solidFill>
              <a:ea typeface="楷体" panose="02010609060101010101" pitchFamily="49" charset="-122"/>
            </a:endParaRPr>
          </a:p>
          <a:p>
            <a:pPr lvl="0" algn="ctr"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ea typeface="楷体" panose="02010609060101010101" pitchFamily="49" charset="-122"/>
              </a:rPr>
              <a:t> </a:t>
            </a:r>
            <a:r>
              <a:rPr lang="en-US" altLang="zh-CN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              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地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想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，终于想出了眉目。有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一次，听到生物课上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老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师讲解人类的起源，我想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起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自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己以前的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发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现，竟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然和老师的讲解一样，“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我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”                 地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笑出声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来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。老师以为我                 ，把我赶出了教室。</a:t>
            </a:r>
            <a:endParaRPr lang="zh-CN" altLang="en-US" sz="2800" b="1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3" name="文本框 99"/>
          <p:cNvSpPr txBox="1"/>
          <p:nvPr/>
        </p:nvSpPr>
        <p:spPr>
          <a:xfrm>
            <a:off x="467182" y="405022"/>
            <a:ext cx="6728043" cy="656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ea typeface="黑体" pitchFamily="49" charset="-122"/>
              </a:rPr>
              <a:t>二、选择</a:t>
            </a:r>
            <a:r>
              <a:rPr lang="zh-CN" altLang="en-US" sz="2800" b="1" dirty="0">
                <a:ea typeface="黑体" pitchFamily="49" charset="-122"/>
              </a:rPr>
              <a:t>下面的词语填入句子。</a:t>
            </a:r>
          </a:p>
        </p:txBody>
      </p:sp>
      <p:sp>
        <p:nvSpPr>
          <p:cNvPr id="9" name="矩形 8"/>
          <p:cNvSpPr/>
          <p:nvPr/>
        </p:nvSpPr>
        <p:spPr>
          <a:xfrm>
            <a:off x="3784794" y="3916491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ea typeface="楷体" panose="02010609060101010101" pitchFamily="49" charset="-122"/>
              </a:rPr>
              <a:t>不怀好意</a:t>
            </a:r>
            <a:endParaRPr lang="zh-CN" altLang="en-US" sz="2800" dirty="0"/>
          </a:p>
        </p:txBody>
      </p:sp>
      <p:sp>
        <p:nvSpPr>
          <p:cNvPr id="10" name="矩形 9"/>
          <p:cNvSpPr/>
          <p:nvPr/>
        </p:nvSpPr>
        <p:spPr>
          <a:xfrm>
            <a:off x="6156176" y="3363838"/>
            <a:ext cx="18069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 情不自禁 </a:t>
            </a:r>
            <a:endParaRPr lang="zh-CN" altLang="en-US" sz="2800" dirty="0"/>
          </a:p>
        </p:txBody>
      </p:sp>
      <p:sp>
        <p:nvSpPr>
          <p:cNvPr id="11" name="矩形 10"/>
          <p:cNvSpPr/>
          <p:nvPr/>
        </p:nvSpPr>
        <p:spPr>
          <a:xfrm>
            <a:off x="7968364" y="169279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ea typeface="楷体" panose="02010609060101010101" pitchFamily="49" charset="-122"/>
              </a:rPr>
              <a:t>绞</a:t>
            </a:r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755575" y="2158866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ea typeface="楷体" panose="02010609060101010101" pitchFamily="49" charset="-122"/>
              </a:rPr>
              <a:t>尽脑汁</a:t>
            </a:r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8028384" y="2139702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55576" y="2643758"/>
            <a:ext cx="11521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281142" y="3844766"/>
            <a:ext cx="15841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907321" y="4407802"/>
            <a:ext cx="1384759" cy="33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04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solidFill>
            <a:srgbClr val="FF0000"/>
          </a:solidFill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1431</Words>
  <Application>Microsoft Office PowerPoint</Application>
  <PresentationFormat>全屏显示(16:9)</PresentationFormat>
  <Paragraphs>166</Paragraphs>
  <Slides>30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6" baseType="lpstr">
      <vt:lpstr>Arial</vt:lpstr>
      <vt:lpstr>宋体</vt:lpstr>
      <vt:lpstr>Kaiti SC</vt:lpstr>
      <vt:lpstr>幼圆</vt:lpstr>
      <vt:lpstr>隶书</vt:lpstr>
      <vt:lpstr>Times New Roman</vt:lpstr>
      <vt:lpstr>Calibri</vt:lpstr>
      <vt:lpstr>仿宋</vt:lpstr>
      <vt:lpstr>汉语拼音</vt:lpstr>
      <vt:lpstr>微软雅黑</vt:lpstr>
      <vt:lpstr>华文琥珀</vt:lpstr>
      <vt:lpstr>黑体</vt:lpstr>
      <vt:lpstr>Xingkai SC</vt:lpstr>
      <vt:lpstr>楷体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2023-09-14T01:22:13Z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