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4" r:id="rId2"/>
    <p:sldMasterId id="2147483656" r:id="rId3"/>
  </p:sldMasterIdLst>
  <p:notesMasterIdLst>
    <p:notesMasterId r:id="rId23"/>
  </p:notesMasterIdLst>
  <p:handoutMasterIdLst>
    <p:handoutMasterId r:id="rId24"/>
  </p:handoutMasterIdLst>
  <p:sldIdLst>
    <p:sldId id="1058" r:id="rId4"/>
    <p:sldId id="523" r:id="rId5"/>
    <p:sldId id="978" r:id="rId6"/>
    <p:sldId id="1051" r:id="rId7"/>
    <p:sldId id="632" r:id="rId8"/>
    <p:sldId id="991" r:id="rId9"/>
    <p:sldId id="1057" r:id="rId10"/>
    <p:sldId id="980" r:id="rId11"/>
    <p:sldId id="1052" r:id="rId12"/>
    <p:sldId id="1056" r:id="rId13"/>
    <p:sldId id="1034" r:id="rId14"/>
    <p:sldId id="1054" r:id="rId15"/>
    <p:sldId id="1030" r:id="rId16"/>
    <p:sldId id="1046" r:id="rId17"/>
    <p:sldId id="1033" r:id="rId18"/>
    <p:sldId id="1000" r:id="rId19"/>
    <p:sldId id="936" r:id="rId20"/>
    <p:sldId id="937" r:id="rId21"/>
    <p:sldId id="1059" r:id="rId2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25"/>
    </p:embeddedFont>
    <p:embeddedFont>
      <p:font typeface="汉语拼音" panose="020B0604020202020204" pitchFamily="34" charset="0"/>
      <p:regular r:id="rId26"/>
    </p:embeddedFont>
    <p:embeddedFont>
      <p:font typeface="仿宋" panose="02010609060101010101" pitchFamily="49" charset="-122"/>
      <p:regular r:id="rId27"/>
    </p:embeddedFont>
    <p:embeddedFont>
      <p:font typeface="楷体" panose="02010609060101010101" pitchFamily="49" charset="-122"/>
      <p:regular r:id="rId28"/>
    </p:embeddedFont>
    <p:embeddedFont>
      <p:font typeface="微软雅黑" panose="020B0503020204020204" pitchFamily="34" charset="-122"/>
      <p:regular r:id="rId29"/>
      <p:bold r:id="rId30"/>
    </p:embeddedFont>
    <p:embeddedFont>
      <p:font typeface="华文琥珀" panose="02010800040101010101" pitchFamily="2" charset="-122"/>
      <p:regular r:id="rId31"/>
    </p:embeddedFont>
    <p:embeddedFont>
      <p:font typeface="幼圆" panose="02010509060101010101" pitchFamily="49" charset="-12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8" userDrawn="1">
          <p15:clr>
            <a:srgbClr val="A4A3A4"/>
          </p15:clr>
        </p15:guide>
        <p15:guide id="2" pos="16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0000"/>
    <a:srgbClr val="0000FF"/>
    <a:srgbClr val="FFFF99"/>
    <a:srgbClr val="CCFF99"/>
    <a:srgbClr val="FFFFD9"/>
    <a:srgbClr val="FFFFCC"/>
    <a:srgbClr val="FF6600"/>
    <a:srgbClr val="CC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5" autoAdjust="0"/>
    <p:restoredTop sz="94660"/>
  </p:normalViewPr>
  <p:slideViewPr>
    <p:cSldViewPr showGuides="1">
      <p:cViewPr varScale="1">
        <p:scale>
          <a:sx n="120" d="100"/>
          <a:sy n="120" d="100"/>
        </p:scale>
        <p:origin x="102" y="108"/>
      </p:cViewPr>
      <p:guideLst>
        <p:guide orient="horz" pos="2618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930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973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38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43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45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36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396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94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61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360极速浏览器下载\ed0f752c16d1fed821760815e71e862c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4"/>
          <a:stretch>
            <a:fillRect/>
          </a:stretch>
        </p:blipFill>
        <p:spPr bwMode="auto">
          <a:xfrm flipH="1">
            <a:off x="7863276" y="4228050"/>
            <a:ext cx="1605268" cy="93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>
            <a:fillRect/>
          </a:stretch>
        </p:blipFill>
        <p:spPr bwMode="auto">
          <a:xfrm>
            <a:off x="-324544" y="4947592"/>
            <a:ext cx="9394826" cy="21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70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GIF"/><Relationship Id="rId4" Type="http://schemas.openxmlformats.org/officeDocument/2006/relationships/hyperlink" Target="&#36164;&#26009;&#38142;&#25509;/&#35270;&#39057;/&#19971;&#24425;&#20116;&#19979;&#35838;&#25991;&#26391;&#35835;23&#31461;&#24180;&#30340;&#21457;&#29616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838;&#25991;&#26391;&#35835;2&#23567;&#23567;&#30340;&#33337;.mp4" TargetMode="Externa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6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7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18" y="0"/>
            <a:ext cx="7275564" cy="5143500"/>
          </a:xfrm>
          <a:prstGeom prst="rect">
            <a:avLst/>
          </a:prstGeom>
        </p:spPr>
      </p:pic>
      <p:sp>
        <p:nvSpPr>
          <p:cNvPr id="16" name="文本框 1"/>
          <p:cNvSpPr txBox="1"/>
          <p:nvPr/>
        </p:nvSpPr>
        <p:spPr>
          <a:xfrm>
            <a:off x="101826" y="5147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  <a:endParaRPr kumimoji="1" lang="zh-CN" altLang="en-US" sz="22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2593298" y="1685950"/>
            <a:ext cx="48590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sz="660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6600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童年</a:t>
            </a:r>
            <a:r>
              <a:rPr lang="zh-CN" altLang="en-US" sz="6600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的发现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69162" y="1628969"/>
            <a:ext cx="1218270" cy="1209109"/>
            <a:chOff x="1979712" y="1938705"/>
            <a:chExt cx="1218270" cy="120910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938705"/>
              <a:ext cx="1218270" cy="1209109"/>
            </a:xfrm>
            <a:prstGeom prst="rect">
              <a:avLst/>
            </a:prstGeom>
          </p:spPr>
        </p:pic>
        <p:sp>
          <p:nvSpPr>
            <p:cNvPr id="11" name="文本框 6"/>
            <p:cNvSpPr txBox="1"/>
            <p:nvPr/>
          </p:nvSpPr>
          <p:spPr>
            <a:xfrm>
              <a:off x="2154213" y="1972613"/>
              <a:ext cx="88357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342900" indent="1143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685800" indent="2286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028700" indent="3429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371600" indent="457200" algn="l" defTabSz="685800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altLang="zh-CN" sz="6000" b="1" spc="-300" smtClean="0">
                  <a:solidFill>
                    <a:srgbClr val="92D050"/>
                  </a:solidFill>
                  <a:latin typeface="宋体" panose="02010600030101010101" pitchFamily="2" charset="-122"/>
                </a:rPr>
                <a:t>23</a:t>
              </a:r>
              <a:endParaRPr kumimoji="1" lang="zh-CN" altLang="en-US" sz="6600" b="1" spc="-300" dirty="0">
                <a:solidFill>
                  <a:srgbClr val="92D05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2" name="标题 1"/>
          <p:cNvSpPr txBox="1"/>
          <p:nvPr/>
        </p:nvSpPr>
        <p:spPr>
          <a:xfrm>
            <a:off x="2257529" y="1347614"/>
            <a:ext cx="909613" cy="1076573"/>
          </a:xfrm>
          <a:prstGeom prst="rect">
            <a:avLst/>
          </a:prstGeom>
          <a:noFill/>
          <a:ln w="12700">
            <a:noFill/>
          </a:ln>
        </p:spPr>
        <p:txBody>
          <a:bodyPr anchor="t"/>
          <a:lstStyle>
            <a:defPPr>
              <a:defRPr lang="zh-CN"/>
            </a:defPPr>
            <a:lvl1pPr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prstClr val="black"/>
                </a:solidFill>
                <a:latin typeface="宋体" panose="02010600030101010101" pitchFamily="2" charset="-122"/>
              </a:rPr>
              <a:t>*</a:t>
            </a:r>
            <a:endParaRPr lang="zh-CN" altLang="en-US" sz="40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3203848" y="1325339"/>
            <a:ext cx="5283326" cy="26776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mtClean="0">
                <a:solidFill>
                  <a:schemeClr val="accent5"/>
                </a:solidFill>
                <a:ea typeface="黑体" panose="02010609060101010101" pitchFamily="49" charset="-122"/>
              </a:rPr>
              <a:t>      费</a:t>
            </a:r>
            <a:r>
              <a:rPr lang="zh-CN" altLang="en-US" sz="2800" b="1" dirty="0" smtClean="0">
                <a:solidFill>
                  <a:schemeClr val="accent5"/>
                </a:solidFill>
                <a:ea typeface="黑体" panose="02010609060101010101" pitchFamily="49" charset="-122"/>
              </a:rPr>
              <a:t>奥多</a:t>
            </a:r>
            <a:r>
              <a:rPr lang="zh-CN" altLang="en-US" sz="2800" b="1" smtClean="0">
                <a:solidFill>
                  <a:schemeClr val="accent5"/>
                </a:solidFill>
                <a:ea typeface="黑体" panose="02010609060101010101" pitchFamily="49" charset="-122"/>
              </a:rPr>
              <a:t>罗夫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1918-1984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）  </a:t>
            </a:r>
            <a:r>
              <a:rPr lang="zh-CN" altLang="en-US" sz="2800" b="1" smtClean="0">
                <a:ea typeface="楷体" panose="02010609060101010101" pitchFamily="49" charset="-122"/>
              </a:rPr>
              <a:t>苏联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诗人</a:t>
            </a:r>
            <a:r>
              <a:rPr lang="zh-CN" altLang="en-US" sz="2800" b="1" smtClean="0">
                <a:ea typeface="楷体" panose="02010609060101010101" pitchFamily="49" charset="-122"/>
              </a:rPr>
              <a:t>，也擅长散文创作。</a:t>
            </a:r>
            <a:endParaRPr lang="en-US" altLang="zh-CN" sz="2800" b="1"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ea typeface="楷体" panose="02010609060101010101" pitchFamily="49" charset="-122"/>
              </a:rPr>
              <a:t> </a:t>
            </a:r>
            <a:r>
              <a:rPr lang="en-US" altLang="zh-CN" sz="2800" b="1" smtClean="0">
                <a:ea typeface="楷体" panose="02010609060101010101" pitchFamily="49" charset="-122"/>
              </a:rPr>
              <a:t>       </a:t>
            </a:r>
            <a:r>
              <a:rPr lang="zh-CN" altLang="en-US" sz="2800" b="1" smtClean="0">
                <a:ea typeface="楷体" panose="02010609060101010101" pitchFamily="49" charset="-122"/>
              </a:rPr>
              <a:t>主要作品：诗集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林中泉水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》《</a:t>
            </a:r>
            <a:r>
              <a:rPr lang="zh-CN" altLang="en-US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雄鸡三唱</a:t>
            </a:r>
            <a:r>
              <a:rPr lang="en-US" altLang="zh-CN" sz="2800" b="1" u="sng" smtClean="0">
                <a:uFill>
                  <a:solidFill>
                    <a:srgbClr val="FF0000"/>
                  </a:solidFill>
                </a:uFill>
                <a:ea typeface="楷体" panose="02010609060101010101" pitchFamily="49" charset="-122"/>
              </a:rPr>
              <a:t>》</a:t>
            </a:r>
            <a:r>
              <a:rPr lang="zh-CN" altLang="en-US" sz="2800" b="1" smtClean="0">
                <a:ea typeface="楷体" panose="02010609060101010101" pitchFamily="49" charset="-122"/>
              </a:rPr>
              <a:t>。</a:t>
            </a:r>
            <a:endParaRPr lang="en-US" altLang="zh-CN" sz="2800" b="1" dirty="0">
              <a:ea typeface="楷体" panose="02010609060101010101" pitchFamily="49" charset="-122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41648"/>
            <a:ext cx="2642113" cy="30450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06599" y="195486"/>
            <a:ext cx="2606159" cy="946162"/>
            <a:chOff x="6046080" y="595492"/>
            <a:chExt cx="2606159" cy="946162"/>
          </a:xfrm>
        </p:grpSpPr>
        <p:sp>
          <p:nvSpPr>
            <p:cNvPr id="5" name="矩形 4"/>
            <p:cNvSpPr/>
            <p:nvPr/>
          </p:nvSpPr>
          <p:spPr>
            <a:xfrm>
              <a:off x="6598346" y="778169"/>
              <a:ext cx="2053893" cy="610936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 w="19050">
              <a:solidFill>
                <a:srgbClr val="98D267"/>
              </a:solidFill>
              <a:prstDash val="sysDash"/>
            </a:ln>
          </p:spPr>
          <p:txBody>
            <a:bodyPr wrap="square" lIns="68580" tIns="34290" rIns="68580" bIns="3429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320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作者简介</a:t>
              </a:r>
              <a:endPara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46080" y="595492"/>
              <a:ext cx="804402" cy="94616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11560" y="1275606"/>
            <a:ext cx="8136904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课文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，试着说说“童年的发现”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是什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么。谈谈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对于“我”的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这个“发现”，你有什么看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20241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9766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hlinkClick r:id="rId4" action="ppaction://hlinkfile"/>
          </p:cNvPr>
          <p:cNvSpPr txBox="1"/>
          <p:nvPr/>
        </p:nvSpPr>
        <p:spPr>
          <a:xfrm>
            <a:off x="783199" y="177155"/>
            <a:ext cx="2060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初读课文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3275856" y="738048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Kaiti SC" panose="02010600040101010101" pitchFamily="2" charset="-122"/>
                <a:ea typeface="Kaiti SC" panose="02010600040101010101" pitchFamily="2" charset="-122"/>
              </a:rPr>
              <a:t>点击图标，听范读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663796" y="-29471"/>
            <a:ext cx="1059582" cy="105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7549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07704" y="1406928"/>
            <a:ext cx="89251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pēi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30986" y="1427477"/>
            <a:ext cx="200510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huò</a:t>
            </a:r>
            <a:r>
              <a:rPr lang="en-US" altLang="zh-CN" sz="2400" b="1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huàn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36095" y="1386723"/>
            <a:ext cx="10354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fù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22418" y="1347614"/>
            <a:ext cx="65808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chī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60181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27870" y="1746918"/>
            <a:ext cx="1188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pc="3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祸患</a:t>
            </a:r>
            <a:endParaRPr lang="zh-CN" altLang="en-US" sz="3600" b="1" spc="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05263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赋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76855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痴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81303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迷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139991" y="2795597"/>
            <a:ext cx="122424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hēi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83886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嘿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283968" y="2758098"/>
            <a:ext cx="54927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yī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39952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伊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43927" y="3147782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万诺夫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53306" y="174691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053197" y="2767002"/>
            <a:ext cx="96944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nà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2160" y="3147814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娜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72976" y="2758300"/>
            <a:ext cx="105946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jiǒng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16661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困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80456" y="3147782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窘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5576" y="2795597"/>
            <a:ext cx="73861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jiǎo</a:t>
            </a:r>
            <a:endParaRPr lang="zh-CN" altLang="en-US" sz="24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5576" y="314955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绞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7075" y="3128650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尽脑汁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Freeform 9"/>
          <p:cNvSpPr/>
          <p:nvPr/>
        </p:nvSpPr>
        <p:spPr bwMode="gray">
          <a:xfrm rot="18822580" flipH="1" flipV="1">
            <a:off x="3924611" y="1036854"/>
            <a:ext cx="757313" cy="3470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TextBox 26"/>
          <p:cNvSpPr txBox="1"/>
          <p:nvPr/>
        </p:nvSpPr>
        <p:spPr>
          <a:xfrm>
            <a:off x="3693228" y="411510"/>
            <a:ext cx="1685398" cy="43858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祸害、隐患</a:t>
            </a:r>
            <a:endParaRPr lang="zh-CN" altLang="en-US" sz="24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30" y="424354"/>
            <a:ext cx="431626" cy="558077"/>
          </a:xfrm>
          <a:prstGeom prst="rect">
            <a:avLst/>
          </a:prstGeom>
        </p:spPr>
      </p:pic>
      <p:sp>
        <p:nvSpPr>
          <p:cNvPr id="31" name="文本框 15"/>
          <p:cNvSpPr txBox="1"/>
          <p:nvPr/>
        </p:nvSpPr>
        <p:spPr>
          <a:xfrm>
            <a:off x="672430" y="336101"/>
            <a:ext cx="180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学认字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6" grpId="0"/>
      <p:bldP spid="46" grpId="1"/>
      <p:bldP spid="49" grpId="0"/>
      <p:bldP spid="49" grpId="1"/>
      <p:bldP spid="43" grpId="0"/>
      <p:bldP spid="43" grpId="1"/>
      <p:bldP spid="55" grpId="0"/>
      <p:bldP spid="55" grpId="1"/>
      <p:bldP spid="32" grpId="0"/>
      <p:bldP spid="32" grpId="1"/>
      <p:bldP spid="65" grpId="0" bldLvl="0" animBg="1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7700" y="1347614"/>
            <a:ext cx="7956748" cy="1786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>
              <a:lnSpc>
                <a:spcPct val="120000"/>
              </a:lnSpc>
              <a:defRPr/>
            </a:pP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读课文，边读边思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考：“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我”经历了怎样的探究过</a:t>
            </a:r>
            <a:r>
              <a:rPr lang="zh-CN" altLang="en-US" sz="32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程？小组合</a:t>
            </a:r>
            <a:r>
              <a:rPr lang="zh-CN" altLang="en-US" sz="3200" b="1" kern="0" dirty="0">
                <a:latin typeface="黑体" panose="02010609060101010101" pitchFamily="49" charset="-122"/>
                <a:ea typeface="黑体" panose="02010609060101010101" pitchFamily="49" charset="-122"/>
              </a:rPr>
              <a:t>作梳理出探究的过程。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11021"/>
            <a:ext cx="2268000" cy="692577"/>
          </a:xfrm>
          <a:prstGeom prst="rect">
            <a:avLst/>
          </a:prstGeom>
        </p:spPr>
      </p:pic>
      <p:sp>
        <p:nvSpPr>
          <p:cNvPr id="14" name="文本框 14">
            <a:hlinkClick r:id="rId3" action="ppaction://hlinkfile"/>
          </p:cNvPr>
          <p:cNvSpPr txBox="1"/>
          <p:nvPr/>
        </p:nvSpPr>
        <p:spPr>
          <a:xfrm>
            <a:off x="864933" y="483518"/>
            <a:ext cx="2122891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4" y="515264"/>
            <a:ext cx="450000" cy="559756"/>
          </a:xfrm>
          <a:prstGeom prst="rect">
            <a:avLst/>
          </a:prstGeom>
        </p:spPr>
      </p:pic>
      <p:sp>
        <p:nvSpPr>
          <p:cNvPr id="4" name="剪去单角的矩形 3"/>
          <p:cNvSpPr/>
          <p:nvPr/>
        </p:nvSpPr>
        <p:spPr>
          <a:xfrm>
            <a:off x="1464746" y="3507854"/>
            <a:ext cx="6707654" cy="576064"/>
          </a:xfrm>
          <a:prstGeom prst="snip1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r>
              <a:rPr lang="zh-CN" altLang="en-US" sz="24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可以按照下面的学习任务单步骤来梳理。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83518"/>
            <a:ext cx="2304256" cy="646986"/>
          </a:xfrm>
          <a:prstGeom prst="snip1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学习任务单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41555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找出文中写探究过程的语句读一读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把相关内容概括成简单的一句话或短语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在白纸上画出探究过程图。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22春\资源\图片\课本图片\23童年的发现_页面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47215" r="6885" b="576"/>
          <a:stretch>
            <a:fillRect/>
          </a:stretch>
        </p:blipFill>
        <p:spPr bwMode="auto">
          <a:xfrm>
            <a:off x="4524546" y="1302795"/>
            <a:ext cx="4584804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22春\资源\图片\课本图片\23童年的发现_页面_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27905" r="5245" b="18523"/>
          <a:stretch>
            <a:fillRect/>
          </a:stretch>
        </p:blipFill>
        <p:spPr bwMode="auto">
          <a:xfrm>
            <a:off x="47796" y="1302795"/>
            <a:ext cx="4476750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827415" y="-82644"/>
            <a:ext cx="7056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kern="0" smtClean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3200" b="1" kern="0" smtClean="0">
                <a:latin typeface="宋体" pitchFamily="2" charset="-122"/>
                <a:ea typeface="宋体" pitchFamily="2" charset="-122"/>
              </a:rPr>
              <a:t>找出文中写探究过程的语句读一读</a:t>
            </a:r>
            <a:endParaRPr lang="en-US" altLang="zh-CN" sz="3200" b="1" kern="0" smtClean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68381" y="1575600"/>
            <a:ext cx="16892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57636" y="3103865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67544" y="3363838"/>
            <a:ext cx="38164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932040" y="2105794"/>
            <a:ext cx="4032448" cy="10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605641" y="3141965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96116" y="3392413"/>
            <a:ext cx="23521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96116" y="2355726"/>
            <a:ext cx="4368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7504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5604" y="248411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9992" y="121657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4850" y="226172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6588" y="412274"/>
            <a:ext cx="77048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把相关内容概括成简单的一句话或短</a:t>
            </a:r>
            <a:r>
              <a:rPr lang="zh-CN" altLang="en-US" sz="3200" b="1" kern="0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语</a:t>
            </a:r>
            <a:endParaRPr lang="en-US" altLang="zh-CN" sz="3200" b="1" kern="0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圆角矩形标注 4"/>
          <p:cNvSpPr/>
          <p:nvPr>
            <p:custDataLst>
              <p:tags r:id="rId1"/>
            </p:custDataLst>
          </p:nvPr>
        </p:nvSpPr>
        <p:spPr>
          <a:xfrm>
            <a:off x="2519387" y="1167458"/>
            <a:ext cx="5004941" cy="510778"/>
          </a:xfrm>
          <a:prstGeom prst="wedgeRoundRectCallout">
            <a:avLst>
              <a:gd name="adj1" fmla="val -56418"/>
              <a:gd name="adj2" fmla="val -3080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“我”发现自己经常会在梦中飞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行</a:t>
            </a:r>
            <a:endParaRPr lang="zh-CN" altLang="en-US" sz="1200"/>
          </a:p>
        </p:txBody>
      </p:sp>
      <p:sp>
        <p:nvSpPr>
          <p:cNvPr id="6" name="圆角矩形标注 5"/>
          <p:cNvSpPr/>
          <p:nvPr>
            <p:custDataLst>
              <p:tags r:id="rId2"/>
            </p:custDataLst>
          </p:nvPr>
        </p:nvSpPr>
        <p:spPr>
          <a:xfrm>
            <a:off x="539552" y="2283718"/>
            <a:ext cx="3672408" cy="510778"/>
          </a:xfrm>
          <a:prstGeom prst="wedgeRoundRectCallout">
            <a:avLst>
              <a:gd name="adj1" fmla="val 20024"/>
              <a:gd name="adj2" fmla="val 7000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小伙伴们也有这样的经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历</a:t>
            </a:r>
            <a:endParaRPr lang="zh-CN" altLang="en-US" sz="1200"/>
          </a:p>
        </p:txBody>
      </p:sp>
      <p:sp>
        <p:nvSpPr>
          <p:cNvPr id="7" name="圆角矩形标注 6"/>
          <p:cNvSpPr/>
          <p:nvPr>
            <p:custDataLst>
              <p:tags r:id="rId3"/>
            </p:custDataLst>
          </p:nvPr>
        </p:nvSpPr>
        <p:spPr>
          <a:xfrm>
            <a:off x="1245961" y="3552078"/>
            <a:ext cx="2080420" cy="510778"/>
          </a:xfrm>
          <a:prstGeom prst="wedgeRoundRectCallout">
            <a:avLst>
              <a:gd name="adj1" fmla="val 18083"/>
              <a:gd name="adj2" fmla="val -73631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一起去问老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师</a:t>
            </a:r>
            <a:endParaRPr lang="zh-CN" altLang="en-US"/>
          </a:p>
        </p:txBody>
      </p:sp>
      <p:sp>
        <p:nvSpPr>
          <p:cNvPr id="8" name="线形标注 2 7"/>
          <p:cNvSpPr/>
          <p:nvPr>
            <p:custDataLst>
              <p:tags r:id="rId4"/>
            </p:custDataLst>
          </p:nvPr>
        </p:nvSpPr>
        <p:spPr>
          <a:xfrm>
            <a:off x="4680012" y="3590835"/>
            <a:ext cx="3780420" cy="1363065"/>
          </a:xfrm>
          <a:prstGeom prst="borderCallout2">
            <a:avLst>
              <a:gd name="adj1" fmla="val 45340"/>
              <a:gd name="adj2" fmla="val -2399"/>
              <a:gd name="adj3" fmla="val -99830"/>
              <a:gd name="adj4" fmla="val -5715"/>
              <a:gd name="adj5" fmla="val -106083"/>
              <a:gd name="adj6" fmla="val 1251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zh-CN" altLang="en-US" sz="24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到解答后，“我”继续大胆想</a:t>
            </a:r>
            <a:r>
              <a:rPr lang="zh-CN" altLang="en-US" sz="2400" b="1" kern="0">
                <a:latin typeface="宋体" panose="02010600030101010101" pitchFamily="2" charset="-122"/>
                <a:ea typeface="宋体" panose="02010600030101010101" pitchFamily="2" charset="-122"/>
              </a:rPr>
              <a:t>象</a:t>
            </a:r>
            <a:r>
              <a:rPr lang="zh-CN" altLang="en-US" sz="2400" b="1" kern="0" smtClean="0">
                <a:latin typeface="宋体" panose="02010600030101010101" pitchFamily="2" charset="-122"/>
                <a:ea typeface="宋体" panose="02010600030101010101" pitchFamily="2" charset="-122"/>
              </a:rPr>
              <a:t>，痴迷于研究这个问题，终于想出了眉目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395536" y="1923678"/>
            <a:ext cx="1579992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2400" b="1" kern="1200" dirty="0" smtClean="0"/>
              <a:t>梦</a:t>
            </a:r>
            <a:r>
              <a:rPr lang="zh-CN" altLang="en-US" sz="2400" b="1" kern="1200" dirty="0" smtClean="0"/>
              <a:t>中飞行</a:t>
            </a:r>
            <a:endParaRPr lang="zh-CN" sz="2400" b="1" kern="1200" dirty="0"/>
          </a:p>
        </p:txBody>
      </p:sp>
      <p:sp>
        <p:nvSpPr>
          <p:cNvPr id="20" name="任意多边形 19"/>
          <p:cNvSpPr/>
          <p:nvPr/>
        </p:nvSpPr>
        <p:spPr>
          <a:xfrm>
            <a:off x="2499892" y="1953602"/>
            <a:ext cx="1550676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/>
              <a:t>求教老师</a:t>
            </a:r>
            <a:endParaRPr lang="zh-CN" sz="2400" b="1" kern="12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031132" y="1820426"/>
            <a:ext cx="434070" cy="103935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461550" y="1927724"/>
            <a:ext cx="1821390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smtClean="0"/>
              <a:t>痴迷于研究</a:t>
            </a:r>
            <a:endParaRPr lang="zh-CN" sz="2400" b="1" kern="1200" dirty="0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050692" y="1825792"/>
            <a:ext cx="415237" cy="103935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6282940" y="1794548"/>
            <a:ext cx="415237" cy="103935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712105" y="1918318"/>
            <a:ext cx="1803083" cy="741104"/>
          </a:xfrm>
          <a:custGeom>
            <a:avLst/>
            <a:gdLst>
              <a:gd name="connsiteX0" fmla="*/ 0 w 1992628"/>
              <a:gd name="connsiteY0" fmla="*/ 158418 h 1584175"/>
              <a:gd name="connsiteX1" fmla="*/ 158418 w 1992628"/>
              <a:gd name="connsiteY1" fmla="*/ 0 h 1584175"/>
              <a:gd name="connsiteX2" fmla="*/ 1834211 w 1992628"/>
              <a:gd name="connsiteY2" fmla="*/ 0 h 1584175"/>
              <a:gd name="connsiteX3" fmla="*/ 1992629 w 1992628"/>
              <a:gd name="connsiteY3" fmla="*/ 158418 h 1584175"/>
              <a:gd name="connsiteX4" fmla="*/ 1992628 w 1992628"/>
              <a:gd name="connsiteY4" fmla="*/ 1425758 h 1584175"/>
              <a:gd name="connsiteX5" fmla="*/ 1834210 w 1992628"/>
              <a:gd name="connsiteY5" fmla="*/ 1584176 h 1584175"/>
              <a:gd name="connsiteX6" fmla="*/ 158418 w 1992628"/>
              <a:gd name="connsiteY6" fmla="*/ 1584175 h 1584175"/>
              <a:gd name="connsiteX7" fmla="*/ 0 w 1992628"/>
              <a:gd name="connsiteY7" fmla="*/ 1425757 h 1584175"/>
              <a:gd name="connsiteX8" fmla="*/ 0 w 1992628"/>
              <a:gd name="connsiteY8" fmla="*/ 158418 h 15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628" h="1584175">
                <a:moveTo>
                  <a:pt x="0" y="158418"/>
                </a:moveTo>
                <a:cubicBezTo>
                  <a:pt x="0" y="70926"/>
                  <a:pt x="70926" y="0"/>
                  <a:pt x="158418" y="0"/>
                </a:cubicBezTo>
                <a:lnTo>
                  <a:pt x="1834211" y="0"/>
                </a:lnTo>
                <a:cubicBezTo>
                  <a:pt x="1921703" y="0"/>
                  <a:pt x="1992629" y="70926"/>
                  <a:pt x="1992629" y="158418"/>
                </a:cubicBezTo>
                <a:cubicBezTo>
                  <a:pt x="1992629" y="580865"/>
                  <a:pt x="1992628" y="1003311"/>
                  <a:pt x="1992628" y="1425758"/>
                </a:cubicBezTo>
                <a:cubicBezTo>
                  <a:pt x="1992628" y="1513250"/>
                  <a:pt x="1921702" y="1584176"/>
                  <a:pt x="1834210" y="1584176"/>
                </a:cubicBezTo>
                <a:lnTo>
                  <a:pt x="158418" y="1584175"/>
                </a:lnTo>
                <a:cubicBezTo>
                  <a:pt x="70926" y="1584175"/>
                  <a:pt x="0" y="1513249"/>
                  <a:pt x="0" y="1425757"/>
                </a:cubicBezTo>
                <a:lnTo>
                  <a:pt x="0" y="15841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839" tIns="137839" rIns="137839" bIns="137839" numCol="1" spcCol="1270" anchor="ctr" anchorCtr="0">
            <a:noAutofit/>
          </a:bodyPr>
          <a:lstStyle/>
          <a:p>
            <a:pPr lvl="0" algn="l" defTabSz="10668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smtClean="0"/>
              <a:t>想出了眉目</a:t>
            </a:r>
            <a:endParaRPr lang="zh-CN" sz="2400" b="1" kern="1200" dirty="0"/>
          </a:p>
        </p:txBody>
      </p:sp>
      <p:sp>
        <p:nvSpPr>
          <p:cNvPr id="2" name="矩形 1"/>
          <p:cNvSpPr/>
          <p:nvPr/>
        </p:nvSpPr>
        <p:spPr>
          <a:xfrm>
            <a:off x="1706062" y="485767"/>
            <a:ext cx="5129930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3.</a:t>
            </a:r>
            <a:r>
              <a:rPr lang="zh-CN" altLang="en-US" sz="3200" b="1" kern="0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在白纸上画出探究过程图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2" grpId="0" animBg="1"/>
      <p:bldP spid="9" grpId="0" animBg="1"/>
      <p:bldP spid="13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5512" y="1210568"/>
            <a:ext cx="7560840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小组合作读第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自然段，读出“我”既自豪又似乎在跟人逗趣的语气，在朗读中体会课文语言的风趣。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七彩五下课文朗读23童年的发现（第1、2自然段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4024" y="2826246"/>
            <a:ext cx="609600" cy="609600"/>
          </a:xfrm>
          <a:prstGeom prst="rect">
            <a:avLst/>
          </a:prstGeom>
        </p:spPr>
      </p:pic>
      <p:grpSp>
        <p:nvGrpSpPr>
          <p:cNvPr id="5" name="组合 7"/>
          <p:cNvGrpSpPr/>
          <p:nvPr/>
        </p:nvGrpSpPr>
        <p:grpSpPr bwMode="auto">
          <a:xfrm>
            <a:off x="323528" y="195486"/>
            <a:ext cx="2717800" cy="1074737"/>
            <a:chOff x="355399" y="609886"/>
            <a:chExt cx="2718304" cy="1074830"/>
          </a:xfrm>
        </p:grpSpPr>
        <p:sp>
          <p:nvSpPr>
            <p:cNvPr id="6" name="矩形 8"/>
            <p:cNvSpPr>
              <a:spLocks noChangeArrowheads="1"/>
            </p:cNvSpPr>
            <p:nvPr/>
          </p:nvSpPr>
          <p:spPr bwMode="auto"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交流互动</a:t>
              </a:r>
            </a:p>
          </p:txBody>
        </p:sp>
        <p:pic>
          <p:nvPicPr>
            <p:cNvPr id="7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99" y="609886"/>
              <a:ext cx="940001" cy="107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843558"/>
            <a:ext cx="75608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    默读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课文</a:t>
            </a: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，先找找文中还有哪些自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己觉得</a:t>
            </a:r>
            <a:r>
              <a:rPr lang="zh-CN" altLang="en-US" sz="3200" b="1" kern="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有趣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的部</a:t>
            </a: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分，作一些批注，再在小组内交流</a:t>
            </a:r>
            <a:r>
              <a:rPr lang="zh-CN" altLang="en-US" sz="3200" b="1" kern="0" dirty="0">
                <a:latin typeface="黑体" pitchFamily="49" charset="-122"/>
                <a:ea typeface="黑体" pitchFamily="49" charset="-122"/>
              </a:rPr>
              <a:t>自己的</a:t>
            </a:r>
            <a:r>
              <a:rPr lang="zh-CN" altLang="en-US" sz="3200" b="1" kern="0" dirty="0" smtClean="0">
                <a:latin typeface="黑体" pitchFamily="49" charset="-122"/>
                <a:ea typeface="黑体" pitchFamily="49" charset="-122"/>
              </a:rPr>
              <a:t>感受。</a:t>
            </a:r>
            <a:endParaRPr lang="zh-CN" altLang="en-US" sz="3200" b="1" kern="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4946" y="3363838"/>
            <a:ext cx="6919462" cy="568762"/>
          </a:xfrm>
          <a:prstGeom prst="snip1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提示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smtClean="0">
                <a:latin typeface="宋体" panose="02010600030101010101" pitchFamily="2" charset="-122"/>
                <a:ea typeface="宋体" panose="02010600030101010101" pitchFamily="2" charset="-122"/>
              </a:rPr>
              <a:t>要从内容和语言两方面去体会趣味。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407969" y="817052"/>
            <a:ext cx="6067744" cy="196515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    我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的发现起始于梦中飞行。每天夜里做梦我都飞，我对飞行是那样迷恋，只要双脚一点，轻轻跃起，就能离开地面飞向空中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sz="2800" b="1" u="sng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1115616" y="1918503"/>
            <a:ext cx="510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9266" y="2373732"/>
            <a:ext cx="510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~~~~~~~~~~~~~~~~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432762" y="193163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spc="-400" dirty="0" smtClean="0">
                <a:solidFill>
                  <a:srgbClr val="FF0000"/>
                </a:solidFill>
              </a:rPr>
              <a:t>~~~~~~</a:t>
            </a:r>
            <a:endParaRPr lang="zh-CN" altLang="en-US" sz="3600" b="1" spc="-4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5695" y="3119755"/>
            <a:ext cx="6851650" cy="521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描述生动、具体，好像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真的飞起来了</a:t>
            </a:r>
            <a:r>
              <a:rPr lang="zh-CN" altLang="en-US" sz="2800" b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一样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3022" y="3939902"/>
            <a:ext cx="238505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天真无邪   </a:t>
            </a:r>
          </a:p>
        </p:txBody>
      </p:sp>
      <p:sp>
        <p:nvSpPr>
          <p:cNvPr id="13" name="矩形 12"/>
          <p:cNvSpPr/>
          <p:nvPr/>
        </p:nvSpPr>
        <p:spPr>
          <a:xfrm>
            <a:off x="5076482" y="3965666"/>
            <a:ext cx="223651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rPr>
              <a:t>充满幻想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75712" y="759368"/>
            <a:ext cx="2466255" cy="17403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9548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bldLvl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8984" y="1141345"/>
            <a:ext cx="562124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什么只有晚上睡觉时才长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516216" y="2073791"/>
            <a:ext cx="223651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rPr>
              <a:t>刨根问底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111457" y="3304024"/>
            <a:ext cx="274947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rPr>
              <a:t>好奇心旺盛</a:t>
            </a:r>
          </a:p>
        </p:txBody>
      </p:sp>
      <p:sp>
        <p:nvSpPr>
          <p:cNvPr id="16" name="矩形 15"/>
          <p:cNvSpPr/>
          <p:nvPr/>
        </p:nvSpPr>
        <p:spPr>
          <a:xfrm>
            <a:off x="1801788" y="1963513"/>
            <a:ext cx="4570412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那为什么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人在生长的时候就要飞呢？这究竟是什么道理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en-US" altLang="zh-CN" sz="2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3608" y="3435846"/>
            <a:ext cx="562124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10000"/>
              </a:lnSpc>
            </a:pP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人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怎么会是鸟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？</a:t>
            </a:r>
            <a:endParaRPr lang="zh-CN" altLang="en-US" sz="2800" dirty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50" name="Picture 2" descr="http://pic.51yuansu.com/pic3/cover/00/68/91/58b0f11e55504_6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51" b="95738" l="8852" r="90000">
                        <a14:foregroundMark x1="21475" y1="11148" x2="21475" y2="11148"/>
                        <a14:foregroundMark x1="28852" y1="16721" x2="28852" y2="16721"/>
                        <a14:foregroundMark x1="26393" y1="33115" x2="26393" y2="33115"/>
                        <a14:foregroundMark x1="30820" y1="38689" x2="30820" y2="38689"/>
                        <a14:foregroundMark x1="80820" y1="25902" x2="80820" y2="25902"/>
                        <a14:foregroundMark x1="77541" y1="31803" x2="77541" y2="31803"/>
                        <a14:foregroundMark x1="76066" y1="50000" x2="76066" y2="50000"/>
                        <a14:foregroundMark x1="71148" y1="53443" x2="71148" y2="53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3220" y="2427734"/>
            <a:ext cx="2497883" cy="2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23528" y="19548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4-11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6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460926" y="855603"/>
            <a:ext cx="8124471" cy="351634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indent="628650" algn="just"/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想啊想啊，嘿！终于想出了眉目：“哈！这就跟画地图差不多</a:t>
            </a:r>
            <a:r>
              <a:rPr lang="zh-CN" altLang="en-US" sz="28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。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地上的距离很远很远，在地图上画出来只不过几厘米。人是由细胞构成的</a:t>
            </a:r>
            <a:r>
              <a:rPr lang="en-US" altLang="zh-CN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……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从细胞变成小鱼，经过了很长时间。现在，这一段时间就折合成一个月。从小鱼变成青蛙又得经过很长时间，又折合成一个月。这样推算下来，到变化成人，正好是九个月。”我的发现竟是如此简单明了，我为此感到格外高兴。</a:t>
            </a:r>
            <a:endParaRPr lang="zh-CN" altLang="en-US" sz="2800" b="1" dirty="0">
              <a:solidFill>
                <a:prstClr val="black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3779912" y="4016990"/>
            <a:ext cx="5184575" cy="93102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800" dirty="0" smtClean="0">
                <a:solidFill>
                  <a:srgbClr val="0066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充满童趣的语言，表现出儿童在有了自己的“发现”时的得意。</a:t>
            </a:r>
            <a:endParaRPr lang="zh-CN" altLang="en-US" sz="2800" dirty="0">
              <a:solidFill>
                <a:srgbClr val="0066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141494" y="881735"/>
            <a:ext cx="1512168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782511" y="921737"/>
            <a:ext cx="774014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2585" y="1313706"/>
            <a:ext cx="387007" cy="423155"/>
          </a:xfrm>
          <a:prstGeom prst="roundRect">
            <a:avLst/>
          </a:prstGeom>
          <a:grpFill/>
          <a:ln w="285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23528" y="12347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098682" y="1759036"/>
            <a:ext cx="2244494" cy="44706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" name="矩形 1"/>
          <p:cNvSpPr/>
          <p:nvPr/>
        </p:nvSpPr>
        <p:spPr>
          <a:xfrm>
            <a:off x="323528" y="1190238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幸亏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她没有容我解释，不然的话，同学们听见我说自己三年前就发现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了“进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化论”，还不笑塌房顶！不过，被轰出教室，站在外面，我倒想出了一条自我安慰的理由，我明白了</a:t>
            </a:r>
            <a:r>
              <a:rPr lang="en-US" altLang="zh-CN" sz="2800" b="1" dirty="0"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世界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上的重大发现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，有时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还会给人带来被驱逐和被迫害的风险。</a:t>
            </a:r>
            <a:endParaRPr lang="zh-CN" altLang="en-US" sz="28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132588" y="482352"/>
            <a:ext cx="121058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zh-CN"/>
            </a:defPPr>
            <a:lvl1pPr algn="ctr">
              <a:defRPr sz="4000" b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软雅黑" panose="020B0503020204020204" charset="-122"/>
              </a:defRPr>
            </a:lvl1pPr>
          </a:lstStyle>
          <a:p>
            <a:r>
              <a:rPr lang="zh-CN" altLang="en-US" dirty="0"/>
              <a:t>幽默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28196" y="498032"/>
            <a:ext cx="47200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体会其幽默活泼的语言风格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39974" y="3219713"/>
            <a:ext cx="386447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62915" y="3718671"/>
            <a:ext cx="6009285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284226" y="4059826"/>
            <a:ext cx="3981929" cy="850180"/>
            <a:chOff x="4637033" y="3968332"/>
            <a:chExt cx="3981929" cy="850180"/>
          </a:xfrm>
        </p:grpSpPr>
        <p:sp>
          <p:nvSpPr>
            <p:cNvPr id="20" name="云形标注 19"/>
            <p:cNvSpPr/>
            <p:nvPr/>
          </p:nvSpPr>
          <p:spPr>
            <a:xfrm>
              <a:off x="4637033" y="3968332"/>
              <a:ext cx="3981929" cy="850180"/>
            </a:xfrm>
            <a:prstGeom prst="cloudCallout">
              <a:avLst>
                <a:gd name="adj1" fmla="val -46658"/>
                <a:gd name="adj2" fmla="val -6084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852799" y="4112170"/>
              <a:ext cx="36738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这句话的含义是什么？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3489" y="336351"/>
            <a:ext cx="1512168" cy="5847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9076" y="987524"/>
            <a:ext cx="812738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你有过自己的“发现”吗？试着说一说自己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“发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现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”，和大家分享“发现”过程中的喜怒哀乐，注意表达出自己的感受哦！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6336" y="2945820"/>
            <a:ext cx="5975984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内容提示：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“发现</a:t>
            </a:r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要有意义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6336" y="3565203"/>
            <a:ext cx="5975984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语言提示：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幽默活泼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6336" y="4160545"/>
            <a:ext cx="5975984" cy="523220"/>
          </a:xfrm>
          <a:prstGeom prst="rect">
            <a:avLst/>
          </a:prstGeom>
          <a:solidFill>
            <a:srgbClr val="FFFFD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感受提示：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大胆创新、坚持不懈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pic>
        <p:nvPicPr>
          <p:cNvPr id="10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6" y="-2053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335956" y="1156990"/>
            <a:ext cx="650511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童年发现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胚胎发育规律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7428583" y="2265715"/>
            <a:ext cx="1751929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大胆求知</a:t>
            </a: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勇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于探究</a:t>
            </a:r>
            <a:endParaRPr lang="en-US" altLang="zh-CN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395536" y="1707654"/>
            <a:ext cx="677108" cy="23234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noProof="1" smtClean="0">
                <a:latin typeface="宋体" pitchFamily="2" charset="-122"/>
                <a:ea typeface="宋体" pitchFamily="2" charset="-122"/>
              </a:rPr>
              <a:t>童年的发现</a:t>
            </a:r>
            <a:endParaRPr lang="zh-CN" altLang="en-US" sz="3200" b="1" noProof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1335956" y="3759850"/>
            <a:ext cx="5904655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038600" indent="-4038600" eaLnBrk="1" hangingPunct="1"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老师的讲解</a:t>
            </a:r>
            <a:r>
              <a:rPr lang="en-US" altLang="zh-CN" sz="2800" b="1" dirty="0" smtClean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“我”因发笑受驱逐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043608" y="1255267"/>
            <a:ext cx="223557" cy="3016506"/>
          </a:xfrm>
          <a:prstGeom prst="leftBrace">
            <a:avLst>
              <a:gd name="adj1" fmla="val 42725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35956" y="1733054"/>
            <a:ext cx="5536232" cy="2031325"/>
            <a:chOff x="1412156" y="1720354"/>
            <a:chExt cx="5536232" cy="2031325"/>
          </a:xfrm>
        </p:grpSpPr>
        <p:sp>
          <p:nvSpPr>
            <p:cNvPr id="25" name="文本框 16"/>
            <p:cNvSpPr txBox="1">
              <a:spLocks noChangeArrowheads="1"/>
            </p:cNvSpPr>
            <p:nvPr/>
          </p:nvSpPr>
          <p:spPr bwMode="auto">
            <a:xfrm>
              <a:off x="1412156" y="2440434"/>
              <a:ext cx="968359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经过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文本框 19"/>
            <p:cNvSpPr txBox="1">
              <a:spLocks noChangeArrowheads="1"/>
            </p:cNvSpPr>
            <p:nvPr/>
          </p:nvSpPr>
          <p:spPr bwMode="auto">
            <a:xfrm>
              <a:off x="2411884" y="1720354"/>
              <a:ext cx="4536504" cy="20313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梦中飞行</a:t>
              </a:r>
              <a:r>
                <a:rPr lang="en-US" altLang="zh-CN" sz="2800" b="1" dirty="0" smtClean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人的生长</a:t>
              </a:r>
              <a:endPara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绞尽脑汁</a:t>
              </a:r>
              <a:r>
                <a:rPr lang="en-US" altLang="zh-CN" sz="2800" b="1" dirty="0" smtClean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猜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出规律</a:t>
              </a:r>
              <a:endPara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生物课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上</a:t>
              </a:r>
              <a:r>
                <a:rPr lang="en-US" altLang="zh-CN" sz="2800" b="1" dirty="0" smtClean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被人误解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左大括号 12"/>
            <p:cNvSpPr/>
            <p:nvPr/>
          </p:nvSpPr>
          <p:spPr>
            <a:xfrm>
              <a:off x="2267868" y="1895211"/>
              <a:ext cx="223557" cy="1702740"/>
            </a:xfrm>
            <a:prstGeom prst="leftBrace">
              <a:avLst>
                <a:gd name="adj1" fmla="val 42725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左大括号 13"/>
          <p:cNvSpPr/>
          <p:nvPr/>
        </p:nvSpPr>
        <p:spPr>
          <a:xfrm flipH="1">
            <a:off x="7204057" y="1310531"/>
            <a:ext cx="248263" cy="3016508"/>
          </a:xfrm>
          <a:prstGeom prst="leftBrace">
            <a:avLst>
              <a:gd name="adj1" fmla="val 42725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1749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216986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43710" y="195486"/>
            <a:ext cx="222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6892" y="1203598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课文用倒叙手法，通过讲述“我”童年时发现“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这件趣事，反映了儿童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的特点和惊人的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，鼓励孩子们要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6399" y="258331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求知若渴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79712" y="1925722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胚胎发育规律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32240" y="2581310"/>
            <a:ext cx="1284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想象力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31840" y="321653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大胆求知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76056" y="321653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勇于探究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24" y="411510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7" y="449610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3568" y="3395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18" name="矩形 17"/>
          <p:cNvSpPr/>
          <p:nvPr/>
        </p:nvSpPr>
        <p:spPr>
          <a:xfrm>
            <a:off x="2627784" y="258331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寻根究底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9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50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QxZTcyNTVmYmM2YzRkZmRmYjExN2IxZjRjMjBmNm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solidFill>
            <a:srgbClr val="FF0000"/>
          </a:solidFill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826</Words>
  <Application>Microsoft Office PowerPoint</Application>
  <PresentationFormat>全屏显示(16:9)</PresentationFormat>
  <Paragraphs>109</Paragraphs>
  <Slides>19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黑体</vt:lpstr>
      <vt:lpstr>Arial</vt:lpstr>
      <vt:lpstr>汉语拼音</vt:lpstr>
      <vt:lpstr>Times New Roman</vt:lpstr>
      <vt:lpstr>仿宋</vt:lpstr>
      <vt:lpstr>宋体</vt:lpstr>
      <vt:lpstr>楷体</vt:lpstr>
      <vt:lpstr>微软雅黑</vt:lpstr>
      <vt:lpstr>华文琥珀</vt:lpstr>
      <vt:lpstr>幼圆</vt:lpstr>
      <vt:lpstr>Calibri</vt:lpstr>
      <vt:lpstr>Kaiti SC</vt:lpstr>
      <vt:lpstr>《七彩课堂》课件模板（新）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100</cp:revision>
  <dcterms:created xsi:type="dcterms:W3CDTF">2017-03-17T02:28:00Z</dcterms:created>
  <dcterms:modified xsi:type="dcterms:W3CDTF">2024-10-28T08:47:12Z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A1CF74ABF8034DE6B6CAAC5937B86665_12</vt:lpwstr>
  </property>
</Properties>
</file>